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2" r:id="rId5"/>
    <p:sldMasterId id="2147483755" r:id="rId6"/>
    <p:sldMasterId id="2147483786" r:id="rId7"/>
    <p:sldMasterId id="2147483801" r:id="rId8"/>
    <p:sldMasterId id="2147483817" r:id="rId9"/>
    <p:sldMasterId id="2147483831" r:id="rId10"/>
  </p:sldMasterIdLst>
  <p:notesMasterIdLst>
    <p:notesMasterId r:id="rId38"/>
  </p:notesMasterIdLst>
  <p:handoutMasterIdLst>
    <p:handoutMasterId r:id="rId39"/>
  </p:handoutMasterIdLst>
  <p:sldIdLst>
    <p:sldId id="283" r:id="rId11"/>
    <p:sldId id="326" r:id="rId12"/>
    <p:sldId id="344" r:id="rId13"/>
    <p:sldId id="286" r:id="rId14"/>
    <p:sldId id="284" r:id="rId15"/>
    <p:sldId id="324" r:id="rId16"/>
    <p:sldId id="333" r:id="rId17"/>
    <p:sldId id="288" r:id="rId18"/>
    <p:sldId id="287" r:id="rId19"/>
    <p:sldId id="334" r:id="rId20"/>
    <p:sldId id="327" r:id="rId21"/>
    <p:sldId id="328" r:id="rId22"/>
    <p:sldId id="329" r:id="rId23"/>
    <p:sldId id="330" r:id="rId24"/>
    <p:sldId id="331" r:id="rId25"/>
    <p:sldId id="332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1" r:id="rId34"/>
    <p:sldId id="343" r:id="rId35"/>
    <p:sldId id="262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11/24/2022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BEA40-85CB-48AE-BA9A-54D7E9E318E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A1CE7-88F8-416A-97C6-B4D0317DBDE5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DED1C-4656-4CF8-AD34-DC4A65BB39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05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1AA2-1830-4C35-B474-105DBEEBCEA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65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304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06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81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DED1C-4656-4CF8-AD34-DC4A65BB39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46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DED1C-4656-4CF8-AD34-DC4A65BB39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3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2AE39-7039-4380-A110-CA3A747493E5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6F4EB-A640-414F-99E1-E83B702D376B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E5FD-7FC0-4800-935A-BB5362780FE1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2EA0B-1345-4E36-9EB0-E0297FFD46EA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692150"/>
            <a:ext cx="3967163" cy="223202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A6C69-6797-4E8A-BF37-F2C3751466E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63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14A1-A632-4878-A0D3-F52BA7563730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83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9F462-093F-4566-844B-4C71F2739DA5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339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4A7AC-904D-4781-85BA-7D10C17ED021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375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1444B-B92B-4E27-8C94-BB93EAF5CB18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86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EFA5E-FA76-400D-B3DC-F0BA90E6D10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3211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C117F-5CCF-4837-BE5F-2B92066CAFAF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093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B90BD-B6CE-46B7-997F-7313B992CCD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67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9D11F-B188-461D-B23F-39381795C052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4805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6D8D9-55A2-4063-B0F3-121F44549695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24536-994D-4021-A283-9F449C0DB5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7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BB78-C96F-47B7-AB17-D852CA960AC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5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3F48C-C7C6-4055-9F49-3777875E72A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67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E61D-D431-422C-9764-11DAFE33AB6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1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0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38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8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4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642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9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44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705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09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0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85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78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30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E478F-E849-4A8C-AF1F-CBCC78A7C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8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CBDDEC-26B3-40DE-B9ED-450DF1B5C085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62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D7A13-F9D1-4E77-83D9-D4D9C8815E2D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64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D3C1D-63DC-4EE3-A128-DF60CE9C9420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3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C30A-BEF4-4405-BB0D-64AAF650FF0D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06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16A28-1EDE-475E-B875-29D5870D1DCD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6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ED64E2-D3AD-4BEC-97F5-8310B74A56FB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C8B26-57D9-4244-A41F-FDFE01F3F95E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01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20FB7-A532-45A6-9E44-83131EA42FF8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C6077-AB39-479C-A938-804BA979151D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56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AA03D-D3FF-454F-916F-F82E9B5E8CB8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06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DF512-2DE6-4F13-A312-372350E0CBDC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41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048000" y="0"/>
            <a:ext cx="3050117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6100233" y="0"/>
            <a:ext cx="3048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9144000" y="0"/>
            <a:ext cx="3048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3048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9552517" y="908051"/>
            <a:ext cx="263948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6750051" y="1268413"/>
            <a:ext cx="2393949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419101" y="692151"/>
            <a:ext cx="2631017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29518" y="374650"/>
            <a:ext cx="2762249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0"/>
            <a:ext cx="115824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159500"/>
            <a:ext cx="85344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1"/>
            <a:ext cx="22352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839200" y="6477001"/>
            <a:ext cx="16256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68000" y="6477001"/>
            <a:ext cx="9144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AD448-204B-47F9-A366-D8E22D452A8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10851270" y="239714"/>
            <a:ext cx="1207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257712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96AAD-519A-4F2B-A9C2-569A47C76D0E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3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5605D8-64B8-4DBA-9AF3-E4DB45A30C0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15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0838C-874D-45F5-80C6-6C7651428278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00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7C1DD-5C90-4177-AAD8-399C5C9C701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C8D7FC-1D6E-45FC-92FF-806098B61989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85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7CAB6-3B15-44F8-9DA2-7CBAC5CDC8F9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2BF665-6A7B-41D6-9923-FF02EABBF5B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95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05FA70-31BE-4029-B3DC-EB956CF82AF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6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0D36C6-3A74-47DF-9A0B-43AF9E73F8C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33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58763"/>
            <a:ext cx="27432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8763"/>
            <a:ext cx="80264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BD7B6A-DA4B-4D5B-97E3-EA4925224ABE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3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8CA46-8527-4B74-8D67-8FA82D422BD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7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B6C56-B723-4A1C-9C94-D8DDEFD52244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46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0E1ACB-76E2-478B-9671-9E26E18FD4E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1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048000" y="0"/>
            <a:ext cx="3050117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6100233" y="0"/>
            <a:ext cx="3048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9144000" y="0"/>
            <a:ext cx="3048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3048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9552517" y="908051"/>
            <a:ext cx="263948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6750051" y="1268413"/>
            <a:ext cx="2393949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419101" y="692151"/>
            <a:ext cx="2631017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29518" y="374650"/>
            <a:ext cx="2762249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0"/>
            <a:ext cx="115824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159500"/>
            <a:ext cx="85344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1"/>
            <a:ext cx="22352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839200" y="6477001"/>
            <a:ext cx="16256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68000" y="6477001"/>
            <a:ext cx="914400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AD448-204B-47F9-A366-D8E22D452A8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10851270" y="239714"/>
            <a:ext cx="1207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415812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96AAD-519A-4F2B-A9C2-569A47C76D0E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34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5605D8-64B8-4DBA-9AF3-E4DB45A30C0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99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0838C-874D-45F5-80C6-6C7651428278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35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7C1DD-5C90-4177-AAD8-399C5C9C701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4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C8D7FC-1D6E-45FC-92FF-806098B61989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3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7CAB6-3B15-44F8-9DA2-7CBAC5CDC8F9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97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2BF665-6A7B-41D6-9923-FF02EABBF5B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6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05FA70-31BE-4029-B3DC-EB956CF82AF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07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0D36C6-3A74-47DF-9A0B-43AF9E73F8C6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8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58763"/>
            <a:ext cx="27432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8763"/>
            <a:ext cx="80264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BD7B6A-DA4B-4D5B-97E3-EA4925224ABE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8CA46-8527-4B74-8D67-8FA82D422BD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47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B6C56-B723-4A1C-9C94-D8DDEFD52244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9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0E1ACB-76E2-478B-9671-9E26E18FD4ED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83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7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9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90057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5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7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6DE0F-9B82-458D-A223-71E776C696F1}" type="slidenum">
              <a:rPr kumimoji="0" lang="en-US" altLang="zh-TW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98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BE3C1-DBE1-495D-B57B-2849774B866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11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E42F4-6EEF-4EF7-8ED4-2208F0F89A08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187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78ACC-22D6-47C1-A373-4FD133E34F3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2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arburs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03E3B-A614-4946-8094-397C38E30523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048000" y="0"/>
            <a:ext cx="3050117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6100233" y="0"/>
            <a:ext cx="3048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9144000" y="1"/>
            <a:ext cx="3048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1"/>
            <a:ext cx="3048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524001"/>
            <a:ext cx="109728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503F7-FED5-403E-800C-45B178B289A5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102616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58763"/>
            <a:ext cx="9753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9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048000" y="0"/>
            <a:ext cx="3050117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6100233" y="0"/>
            <a:ext cx="3048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9144000" y="1"/>
            <a:ext cx="3048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1"/>
            <a:ext cx="3048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524001"/>
            <a:ext cx="109728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503F7-FED5-403E-800C-45B178B289A5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102616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58763"/>
            <a:ext cx="9753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C0096-1860-4642-9CD2-0079EA5E7CD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E9DEC-419B-4CC5-A080-3B06BD5A8291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68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34.pn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904" y="842713"/>
            <a:ext cx="5496339" cy="3401343"/>
          </a:xfrm>
        </p:spPr>
        <p:txBody>
          <a:bodyPr/>
          <a:lstStyle/>
          <a:p>
            <a:r>
              <a:rPr lang="zh-TW" altLang="en-US" sz="6600" dirty="0" smtClean="0">
                <a:solidFill>
                  <a:srgbClr val="FFFF00"/>
                </a:solidFill>
              </a:rPr>
              <a:t>堅固與擴張</a:t>
            </a:r>
            <a:r>
              <a:rPr lang="en-US" altLang="zh-TW" sz="6600" dirty="0" smtClean="0">
                <a:solidFill>
                  <a:srgbClr val="FFFF00"/>
                </a:solidFill>
              </a:rPr>
              <a:t/>
            </a:r>
            <a:br>
              <a:rPr lang="en-US" altLang="zh-TW" sz="6600" dirty="0" smtClean="0">
                <a:solidFill>
                  <a:srgbClr val="FFFF00"/>
                </a:solidFill>
              </a:rPr>
            </a:b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endParaRPr lang="en-US" sz="6600" dirty="0"/>
          </a:p>
        </p:txBody>
      </p:sp>
      <p:pic>
        <p:nvPicPr>
          <p:cNvPr id="6" name="Picture Placeholder 5" descr="A person standing in front of a building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548" y="188842"/>
            <a:ext cx="6410739" cy="129208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父母同為家戶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374" y="1480930"/>
            <a:ext cx="106547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與神立約：守約者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彼此服事：培育者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馬可福音</a:t>
            </a:r>
            <a:r>
              <a:rPr lang="en-US" altLang="zh-TW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10:44-45</a:t>
            </a:r>
            <a:r>
              <a:rPr lang="en-US" altLang="zh-TW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 </a:t>
            </a:r>
            <a:r>
              <a:rPr lang="zh-TW" altLang="en-US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在你們中間，誰願為首，就必做眾人的僕人</a:t>
            </a:r>
            <a:r>
              <a:rPr lang="zh-TW" alt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。因為</a:t>
            </a:r>
            <a:r>
              <a:rPr lang="zh-TW" altLang="en-US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人子來，並不是要受人的服事，乃是要服事人，並且要捨命作多人的贖價。</a:t>
            </a: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6365" y="1600200"/>
            <a:ext cx="6231835" cy="1828800"/>
          </a:xfrm>
        </p:spPr>
        <p:txBody>
          <a:bodyPr/>
          <a:lstStyle/>
          <a:p>
            <a:pPr algn="ctr"/>
            <a:r>
              <a:rPr lang="zh-TW" altLang="en-US" sz="6000" dirty="0" smtClean="0">
                <a:solidFill>
                  <a:srgbClr val="FFFFFF"/>
                </a:solidFill>
                <a:ea typeface="全真粗圓體" pitchFamily="49" charset="-120"/>
              </a:rPr>
              <a:t>父母</a:t>
            </a:r>
            <a:r>
              <a:rPr lang="zh-TW" altLang="en-CA" sz="6000" dirty="0" smtClean="0">
                <a:solidFill>
                  <a:srgbClr val="FFFFFF"/>
                </a:solidFill>
                <a:ea typeface="全真粗圓體" pitchFamily="49" charset="-120"/>
              </a:rPr>
              <a:t>的</a:t>
            </a:r>
            <a:r>
              <a:rPr lang="zh-TW" altLang="en-CA" sz="6000" dirty="0">
                <a:solidFill>
                  <a:srgbClr val="FFFFFF"/>
                </a:solidFill>
                <a:ea typeface="全真粗圓體" pitchFamily="49" charset="-120"/>
              </a:rPr>
              <a:t>品格對</a:t>
            </a:r>
            <a:r>
              <a:rPr lang="zh-TW" altLang="en-CA" sz="6000" dirty="0" smtClean="0">
                <a:solidFill>
                  <a:srgbClr val="FFFFFF"/>
                </a:solidFill>
                <a:ea typeface="全真粗圓體" pitchFamily="49" charset="-120"/>
              </a:rPr>
              <a:t>孩子</a:t>
            </a:r>
            <a:endParaRPr lang="en-US" altLang="zh-TW" sz="6000" dirty="0" smtClean="0">
              <a:solidFill>
                <a:srgbClr val="FFFFFF"/>
              </a:solidFill>
              <a:ea typeface="全真粗圓體" pitchFamily="49" charset="-120"/>
            </a:endParaRPr>
          </a:p>
          <a:p>
            <a:pPr algn="ctr"/>
            <a:r>
              <a:rPr lang="zh-TW" altLang="en-CA" sz="6000" dirty="0" smtClean="0">
                <a:solidFill>
                  <a:srgbClr val="FFFFFF"/>
                </a:solidFill>
                <a:ea typeface="全真粗圓體" pitchFamily="49" charset="-120"/>
              </a:rPr>
              <a:t>有</a:t>
            </a:r>
            <a:r>
              <a:rPr lang="zh-TW" altLang="en-CA" sz="6000" dirty="0">
                <a:solidFill>
                  <a:srgbClr val="FFFFFF"/>
                </a:solidFill>
                <a:ea typeface="全真粗圓體" pitchFamily="49" charset="-120"/>
              </a:rPr>
              <a:t>深遠的影響</a:t>
            </a:r>
            <a:endParaRPr lang="zh-TW" altLang="en-US" sz="6000" dirty="0">
              <a:solidFill>
                <a:srgbClr val="FFFFFF"/>
              </a:solidFill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8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1292087"/>
            <a:ext cx="1135048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71700" lvl="4" indent="-342900"/>
            <a:r>
              <a:rPr lang="zh-TW" altLang="en-US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父母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品格是他領導的基礎</a:t>
            </a:r>
            <a:r>
              <a:rPr lang="en-CA" altLang="zh-TW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marL="1714500" lvl="3" indent="-342900"/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他是一個 </a:t>
            </a:r>
            <a:r>
              <a:rPr lang="zh-TW" altLang="en-CA" sz="4000" u="sng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CA" sz="4800" b="1" u="sng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模範</a:t>
            </a:r>
            <a:r>
              <a:rPr lang="zh-TW" altLang="en-CA" sz="4000" u="sng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endParaRPr lang="zh-TW" altLang="en-CA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171700" lvl="4" indent="-342900"/>
            <a:endParaRPr lang="zh-TW" altLang="en-CA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171700" lvl="4" indent="-342900"/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為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父</a:t>
            </a:r>
            <a:r>
              <a:rPr lang="zh-TW" altLang="en-US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母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心幫助他愛護和牧養他的家庭</a:t>
            </a:r>
            <a:r>
              <a:rPr lang="en-CA" altLang="zh-TW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marL="1714500" lvl="3" indent="-342900"/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他是一位 </a:t>
            </a:r>
            <a:r>
              <a:rPr lang="zh-TW" altLang="en-CA" sz="4000" u="sng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CA" sz="4800" b="1" u="sng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牧者</a:t>
            </a:r>
            <a:r>
              <a:rPr lang="zh-TW" altLang="en-CA" sz="4000" b="1" u="sng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endParaRPr lang="zh-TW" altLang="en-CA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171700" lvl="4" indent="-342900"/>
            <a:endParaRPr lang="zh-TW" altLang="en-CA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171700" lvl="4" indent="-342900"/>
            <a:r>
              <a:rPr lang="zh-TW" altLang="en-US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父母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領導能力讓他能帶領他的家庭</a:t>
            </a:r>
          </a:p>
          <a:p>
            <a:pPr marL="1714500" lvl="3" indent="-342900"/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他是一位 </a:t>
            </a:r>
            <a:r>
              <a:rPr lang="zh-TW" altLang="en-CA" sz="4000" u="sng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CA" sz="4800" b="1" u="sng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</a:t>
            </a:r>
            <a:r>
              <a:rPr lang="zh-TW" altLang="en-CA" sz="4800" b="1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TW" altLang="en-US" sz="4800" b="1" dirty="0">
              <a:solidFill>
                <a:srgbClr val="00B0F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33600" y="304801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zh-TW" altLang="en-US" sz="48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父母</a:t>
            </a:r>
            <a:r>
              <a:rPr lang="zh-TW" altLang="en-CA" sz="48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在</a:t>
            </a:r>
            <a:r>
              <a:rPr lang="zh-TW" altLang="en-CA" sz="48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家庭中的角色</a:t>
            </a:r>
            <a:endParaRPr lang="zh-TW" altLang="en-US" sz="4800" b="1" dirty="0">
              <a:solidFill>
                <a:srgbClr val="FFFF00"/>
              </a:solidFill>
              <a:latin typeface="Arial" pitchFamily="34" charset="0"/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22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-221975" y="1530626"/>
            <a:ext cx="9783417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8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重視神首要地位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8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以正直活出信心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8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一貫不變操練屬靈生命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8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傳授真理給下一代</a:t>
            </a:r>
          </a:p>
          <a:p>
            <a:pPr marL="1714500" lvl="3" indent="-342900"/>
            <a:endParaRPr lang="zh-TW" altLang="en-US" sz="3600" dirty="0">
              <a:solidFill>
                <a:srgbClr val="FFFFFF"/>
              </a:solidFill>
              <a:latin typeface="全真粗圓體" pitchFamily="49" charset="-120"/>
              <a:ea typeface="全真粗圓體" pitchFamily="49" charset="-12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540565" y="304801"/>
            <a:ext cx="8365435" cy="9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CA" altLang="zh-TW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II. </a:t>
            </a:r>
            <a:r>
              <a:rPr lang="zh-TW" altLang="en-US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父母</a:t>
            </a:r>
            <a:r>
              <a:rPr lang="zh-TW" altLang="en-CA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是</a:t>
            </a:r>
            <a:r>
              <a:rPr lang="zh-TW" altLang="en-CA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家庭的模範</a:t>
            </a:r>
            <a:endParaRPr lang="zh-TW" altLang="en-US" sz="5400" b="1" dirty="0">
              <a:solidFill>
                <a:srgbClr val="FFFF00"/>
              </a:solidFill>
              <a:latin typeface="Arial" pitchFamily="34" charset="0"/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7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-420757" y="1490870"/>
            <a:ext cx="7848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視兒女是從神而來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無條件愛他們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訓練家人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以遵守主話語作出決定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為子女禱告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鼓勵參予屬靈活動</a:t>
            </a:r>
            <a:endParaRPr lang="zh-TW" altLang="en-US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55374" y="304801"/>
            <a:ext cx="9150626" cy="9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CA" altLang="zh-TW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III. </a:t>
            </a:r>
            <a:r>
              <a:rPr lang="zh-TW" altLang="en-US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父母</a:t>
            </a:r>
            <a:r>
              <a:rPr lang="zh-TW" altLang="en-CA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是</a:t>
            </a:r>
            <a:r>
              <a:rPr lang="zh-TW" altLang="en-CA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家庭的牧者</a:t>
            </a:r>
            <a:endParaRPr lang="zh-TW" altLang="en-US" sz="5400" b="1" dirty="0">
              <a:solidFill>
                <a:srgbClr val="FFFF00"/>
              </a:solidFill>
              <a:latin typeface="Arial" pitchFamily="34" charset="0"/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7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-738808" y="1560443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以神的改變營建家庭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教導子女以尊敬去順從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以仁慈管教子女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有智慧創造美好回憶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負責供應家庭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需要</a:t>
            </a:r>
            <a:endParaRPr lang="zh-TW" altLang="en-US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83974" y="304801"/>
            <a:ext cx="89220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CA" altLang="zh-TW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IV. </a:t>
            </a:r>
            <a:r>
              <a:rPr lang="zh-TW" altLang="en-US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父母</a:t>
            </a:r>
            <a:r>
              <a:rPr lang="zh-TW" altLang="en-CA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是</a:t>
            </a:r>
            <a:r>
              <a:rPr lang="zh-TW" altLang="en-CA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家庭的經理</a:t>
            </a:r>
            <a:endParaRPr lang="zh-TW" altLang="en-US" sz="5400" b="1" dirty="0">
              <a:solidFill>
                <a:srgbClr val="FFFF00"/>
              </a:solidFill>
              <a:latin typeface="Arial" pitchFamily="34" charset="0"/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-805070" y="1341783"/>
            <a:ext cx="108435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了解責任重</a:t>
            </a:r>
            <a:r>
              <a:rPr lang="en-CA" altLang="zh-TW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花時間陪孩子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以禱告和神的話帶領家庭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克服恐懼和失敗</a:t>
            </a:r>
            <a:r>
              <a:rPr lang="en-CA" altLang="zh-TW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剛強壯膽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以真誠的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愛</a:t>
            </a:r>
            <a:r>
              <a:rPr lang="zh-TW" altLang="en-US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</a:t>
            </a:r>
            <a:r>
              <a:rPr lang="zh-TW" altLang="en-CA" sz="4000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愛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孩子</a:t>
            </a:r>
          </a:p>
          <a:p>
            <a:pPr marL="2171700" lvl="4" indent="-342900">
              <a:spcBef>
                <a:spcPct val="40000"/>
              </a:spcBef>
              <a:buFontTx/>
              <a:buAutoNum type="alphaUcPeriod"/>
            </a:pP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留下</a:t>
            </a:r>
            <a:r>
              <a:rPr lang="zh-TW" altLang="en-US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良好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US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屬靈</a:t>
            </a:r>
            <a:r>
              <a:rPr lang="zh-TW" altLang="en-CA" sz="40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遺產</a:t>
            </a:r>
          </a:p>
          <a:p>
            <a:pPr marL="2171700" lvl="4" indent="-342900">
              <a:spcBef>
                <a:spcPct val="40000"/>
              </a:spcBef>
            </a:pPr>
            <a:endParaRPr lang="zh-TW" altLang="en-US" sz="40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24948" y="304800"/>
            <a:ext cx="90810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CA" altLang="zh-TW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V. </a:t>
            </a:r>
            <a:r>
              <a:rPr lang="zh-TW" altLang="en-CA" sz="5400" b="1" dirty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何謂成功</a:t>
            </a:r>
            <a:r>
              <a:rPr lang="zh-TW" altLang="en-CA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的</a:t>
            </a:r>
            <a:r>
              <a:rPr lang="zh-TW" altLang="en-US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父母</a:t>
            </a:r>
            <a:r>
              <a:rPr lang="en-CA" altLang="zh-TW" sz="5400" b="1" dirty="0" smtClean="0">
                <a:solidFill>
                  <a:srgbClr val="FFFF00"/>
                </a:solidFill>
                <a:latin typeface="Arial" pitchFamily="34" charset="0"/>
                <a:ea typeface="全真粗圓體" pitchFamily="49" charset="-120"/>
              </a:rPr>
              <a:t>?</a:t>
            </a:r>
            <a:endParaRPr lang="en-US" altLang="zh-TW" sz="5400" b="1" dirty="0">
              <a:solidFill>
                <a:srgbClr val="FFFF00"/>
              </a:solidFill>
              <a:latin typeface="Arial" pitchFamily="34" charset="0"/>
              <a:ea typeface="全真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1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548" y="188842"/>
            <a:ext cx="6410739" cy="129208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屬靈的家戶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374" y="1480930"/>
            <a:ext cx="106547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依靠神的信心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樹立園丁榜樣</a:t>
            </a:r>
            <a:endParaRPr kumimoji="0" lang="en-CA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弗</a:t>
            </a:r>
            <a:r>
              <a:rPr lang="en-US" altLang="zh-TW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6:4  </a:t>
            </a:r>
            <a:r>
              <a:rPr lang="zh-TW" altLang="en-US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你們作父親的，不要惹兒女的氣，只要照著主的教訓和警戒養育他們</a:t>
            </a:r>
            <a:r>
              <a:rPr lang="zh-TW" alt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47850" y="285750"/>
            <a:ext cx="8820150" cy="8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培育子女性格的園丁</a:t>
            </a:r>
            <a:r>
              <a:rPr kumimoji="0" lang="zh-TW" alt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栽種的環境要素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412876"/>
            <a:ext cx="390683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7" name="Text Box 9"/>
          <p:cNvSpPr txBox="1">
            <a:spLocks noChangeArrowheads="1"/>
          </p:cNvSpPr>
          <p:nvPr/>
        </p:nvSpPr>
        <p:spPr bwMode="auto">
          <a:xfrm>
            <a:off x="7175500" y="1724025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DFKai-SB" panose="03000509000000000000" pitchFamily="65" charset="-120"/>
                <a:cs typeface="+mn-cs"/>
              </a:rPr>
              <a:t>陽光</a:t>
            </a:r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>
            <a:off x="7458075" y="2781300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水份</a:t>
            </a: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3575050" y="5229225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6F7E4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肥料</a:t>
            </a:r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6383338" y="5324475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泥土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112125" y="4652963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DB6B70"/>
                </a:solidFill>
                <a:effectLst/>
                <a:uLnTx/>
                <a:uFillTx/>
                <a:latin typeface="Arial" panose="020B0604020202020204" pitchFamily="34" charset="0"/>
                <a:ea typeface="全真楷書" pitchFamily="49" charset="-120"/>
                <a:cs typeface="+mn-cs"/>
              </a:rPr>
              <a:t>種子</a:t>
            </a:r>
          </a:p>
        </p:txBody>
      </p:sp>
      <p:sp>
        <p:nvSpPr>
          <p:cNvPr id="380942" name="Text Box 14"/>
          <p:cNvSpPr txBox="1">
            <a:spLocks noChangeArrowheads="1"/>
          </p:cNvSpPr>
          <p:nvPr/>
        </p:nvSpPr>
        <p:spPr bwMode="auto">
          <a:xfrm>
            <a:off x="3524250" y="2000250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愛護</a:t>
            </a:r>
          </a:p>
        </p:txBody>
      </p:sp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2208213" y="4149725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殺蟲劑</a:t>
            </a:r>
          </a:p>
        </p:txBody>
      </p:sp>
      <p:sp>
        <p:nvSpPr>
          <p:cNvPr id="380945" name="Text Box 17"/>
          <p:cNvSpPr txBox="1">
            <a:spLocks noChangeArrowheads="1"/>
          </p:cNvSpPr>
          <p:nvPr/>
        </p:nvSpPr>
        <p:spPr bwMode="auto">
          <a:xfrm>
            <a:off x="8543925" y="3573463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時間</a:t>
            </a:r>
          </a:p>
        </p:txBody>
      </p:sp>
      <p:sp>
        <p:nvSpPr>
          <p:cNvPr id="380946" name="Text Box 18"/>
          <p:cNvSpPr txBox="1">
            <a:spLocks noChangeArrowheads="1"/>
          </p:cNvSpPr>
          <p:nvPr/>
        </p:nvSpPr>
        <p:spPr bwMode="auto">
          <a:xfrm>
            <a:off x="3071813" y="3213100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金梅簡仿宋"/>
                <a:cs typeface="金梅簡仿宋"/>
              </a:rPr>
              <a:t>除雜草</a:t>
            </a:r>
          </a:p>
        </p:txBody>
      </p:sp>
    </p:spTree>
    <p:extLst>
      <p:ext uri="{BB962C8B-B14F-4D97-AF65-F5344CB8AC3E}">
        <p14:creationId xmlns:p14="http://schemas.microsoft.com/office/powerpoint/2010/main" val="30553621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7" grpId="0"/>
      <p:bldP spid="380938" grpId="0"/>
      <p:bldP spid="380939" grpId="0"/>
      <p:bldP spid="380940" grpId="0"/>
      <p:bldP spid="380941" grpId="0"/>
      <p:bldP spid="380942" grpId="0"/>
      <p:bldP spid="380943" grpId="0"/>
      <p:bldP spid="380945" grpId="0"/>
      <p:bldP spid="3809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03388" y="476251"/>
            <a:ext cx="8820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金梅簡仿宋"/>
                <a:ea typeface="全真中隸書" pitchFamily="49" charset="-120"/>
                <a:cs typeface="+mn-cs"/>
              </a:rPr>
              <a:t>		 </a:t>
            </a: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培育子女性格的園丁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: 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 子女健康成長所需的環境</a:t>
            </a:r>
          </a:p>
        </p:txBody>
      </p:sp>
      <p:pic>
        <p:nvPicPr>
          <p:cNvPr id="51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060576"/>
            <a:ext cx="360521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6959600" y="1995488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一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安全</a:t>
            </a:r>
          </a:p>
        </p:txBody>
      </p:sp>
      <p:sp>
        <p:nvSpPr>
          <p:cNvPr id="344078" name="Text Box 14"/>
          <p:cNvSpPr txBox="1">
            <a:spLocks noChangeArrowheads="1"/>
          </p:cNvSpPr>
          <p:nvPr/>
        </p:nvSpPr>
        <p:spPr bwMode="auto">
          <a:xfrm>
            <a:off x="7751763" y="3003550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二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全真簡中楷" pitchFamily="49" charset="-120"/>
                <a:ea typeface="全真楷書" pitchFamily="49" charset="-120"/>
                <a:cs typeface="+mn-cs"/>
              </a:rPr>
              <a:t>愛護</a:t>
            </a:r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7896225" y="4083050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三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接納</a:t>
            </a:r>
          </a:p>
        </p:txBody>
      </p:sp>
      <p:sp>
        <p:nvSpPr>
          <p:cNvPr id="344080" name="Text Box 16"/>
          <p:cNvSpPr txBox="1">
            <a:spLocks noChangeArrowheads="1"/>
          </p:cNvSpPr>
          <p:nvPr/>
        </p:nvSpPr>
        <p:spPr bwMode="auto">
          <a:xfrm>
            <a:off x="7535863" y="5084763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四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尊重</a:t>
            </a:r>
          </a:p>
        </p:txBody>
      </p:sp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1847850" y="5049838"/>
            <a:ext cx="297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五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同理心</a:t>
            </a:r>
          </a:p>
        </p:txBody>
      </p:sp>
      <p:sp>
        <p:nvSpPr>
          <p:cNvPr id="344082" name="Text Box 18"/>
          <p:cNvSpPr txBox="1">
            <a:spLocks noChangeArrowheads="1"/>
          </p:cNvSpPr>
          <p:nvPr/>
        </p:nvSpPr>
        <p:spPr bwMode="auto">
          <a:xfrm>
            <a:off x="2063750" y="3933825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A906A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906A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六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FA906A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906A"/>
                </a:solidFill>
                <a:effectLst/>
                <a:uLnTx/>
                <a:uFillTx/>
                <a:latin typeface="全真簡中楷" pitchFamily="49" charset="-120"/>
                <a:ea typeface="全真楷書" pitchFamily="49" charset="-120"/>
                <a:cs typeface="+mn-cs"/>
              </a:rPr>
              <a:t>鼓勵</a:t>
            </a:r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2495550" y="2924175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七</a:t>
            </a:r>
            <a:r>
              <a:rPr kumimoji="1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全真簡中楷" pitchFamily="49" charset="-120"/>
                <a:ea typeface="全真楷書" pitchFamily="49" charset="-120"/>
                <a:cs typeface="+mn-cs"/>
              </a:rPr>
              <a:t>賦權</a:t>
            </a:r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3575050" y="2139950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(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八</a:t>
            </a:r>
            <a:r>
              <a:rPr kumimoji="1" lang="en-US" altLang="zh-TW" sz="4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)</a:t>
            </a:r>
            <a:r>
              <a:rPr kumimoji="1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全真簡中楷" pitchFamily="49" charset="-120"/>
                <a:ea typeface="全真簡中楷" pitchFamily="49" charset="-120"/>
                <a:cs typeface="+mn-cs"/>
              </a:rPr>
              <a:t>讚賞</a:t>
            </a:r>
          </a:p>
        </p:txBody>
      </p:sp>
    </p:spTree>
    <p:extLst>
      <p:ext uri="{BB962C8B-B14F-4D97-AF65-F5344CB8AC3E}">
        <p14:creationId xmlns:p14="http://schemas.microsoft.com/office/powerpoint/2010/main" val="1454866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7" grpId="0"/>
      <p:bldP spid="344078" grpId="0"/>
      <p:bldP spid="344079" grpId="0"/>
      <p:bldP spid="344080" grpId="0"/>
      <p:bldP spid="344081" grpId="0"/>
      <p:bldP spid="344082" grpId="0"/>
      <p:bldP spid="344083" grpId="0"/>
      <p:bldP spid="344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868" y="5401125"/>
            <a:ext cx="6062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 smtClean="0">
                <a:solidFill>
                  <a:srgbClr val="7030A0"/>
                </a:solidFill>
              </a:rPr>
              <a:t>(</a:t>
            </a:r>
            <a:r>
              <a:rPr lang="zh-TW" altLang="en-US" sz="6600" dirty="0" smtClean="0">
                <a:solidFill>
                  <a:srgbClr val="7030A0"/>
                </a:solidFill>
              </a:rPr>
              <a:t>一</a:t>
            </a:r>
            <a:r>
              <a:rPr lang="en-US" altLang="zh-TW" sz="6600" dirty="0" smtClean="0">
                <a:solidFill>
                  <a:srgbClr val="7030A0"/>
                </a:solidFill>
              </a:rPr>
              <a:t>) </a:t>
            </a:r>
            <a:r>
              <a:rPr lang="zh-TW" altLang="en-US" sz="6600" dirty="0" smtClean="0">
                <a:solidFill>
                  <a:srgbClr val="7030A0"/>
                </a:solidFill>
              </a:rPr>
              <a:t>作鹽與作光</a:t>
            </a:r>
            <a:endParaRPr lang="en-CA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8476" y="23146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作鹽與作光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170746" y="4287943"/>
            <a:ext cx="4123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（太</a:t>
            </a:r>
            <a:r>
              <a:rPr lang="en-CA" sz="4800" dirty="0"/>
              <a:t>5:13-15</a:t>
            </a:r>
            <a:r>
              <a:rPr lang="zh-TW" altLang="en-US" sz="4800" dirty="0"/>
              <a:t>）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44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47850" y="500063"/>
            <a:ext cx="8820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培育子女性格的園丁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: 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子女健康成長所需的環境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573463"/>
            <a:ext cx="15875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412875"/>
            <a:ext cx="22256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4" cstate="print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924175"/>
            <a:ext cx="17256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060575"/>
            <a:ext cx="332263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1204524" y="2381693"/>
            <a:ext cx="9385503" cy="37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父母能否給予子女健康成長所需的環境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	在乎父母自己生命的質素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若父母自己擁有豐盛的生命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	得到安全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愛護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接納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尊重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	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同理心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鼓勵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賦權和讚賞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很自然能給予子女同樣的成長環境</a:t>
            </a:r>
          </a:p>
        </p:txBody>
      </p:sp>
    </p:spTree>
    <p:extLst>
      <p:ext uri="{BB962C8B-B14F-4D97-AF65-F5344CB8AC3E}">
        <p14:creationId xmlns:p14="http://schemas.microsoft.com/office/powerpoint/2010/main" val="2363488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2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82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82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2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82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82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99731" y="1775637"/>
            <a:ext cx="11132288" cy="487685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「趁著有指望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管教你的兒子。」</a:t>
            </a:r>
          </a:p>
          <a:p>
            <a:pPr>
              <a:buFontTx/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  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箴十九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18)</a:t>
            </a:r>
          </a:p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「教養孩童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使他走當行的道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就是到老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他也不偏離。」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箴二十二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6)</a:t>
            </a:r>
          </a:p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「管教你的兒子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他就使你得安息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也必使你心裡喜樂。」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箴二十九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17)</a:t>
            </a:r>
          </a:p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「疼愛兒子的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隨時管教。」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箴十三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</a:rPr>
              <a:t>24)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zh-TW" altLang="en-US" sz="5400" b="1" dirty="0">
                <a:ea typeface="全真中隸書" pitchFamily="49" charset="-120"/>
              </a:rPr>
              <a:t>箴言對教養孩子的經文</a:t>
            </a:r>
            <a:endParaRPr lang="zh-TW" altLang="en-US" sz="5400" dirty="0">
              <a:ea typeface="全真中隸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2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95700" y="228600"/>
          <a:ext cx="69723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件" r:id="rId3" imgW="6980040" imgH="7772400" progId="Word.Document.8">
                  <p:embed/>
                </p:oleObj>
              </mc:Choice>
              <mc:Fallback>
                <p:oleObj name="文件" r:id="rId3" imgW="6980040" imgH="7772400" progId="Word.Documen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28600"/>
                        <a:ext cx="69723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0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348_200701240010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33600" y="5638801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軟正黑體" panose="020B0604030504040204" pitchFamily="34" charset="-120"/>
                <a:cs typeface="+mn-cs"/>
              </a:rPr>
              <a:t>    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45774" y="253368"/>
            <a:ext cx="7654925" cy="59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latin typeface="Tw Cen MT" panose="020B0602020104020603"/>
              </a:rPr>
              <a:t>建立</a:t>
            </a:r>
            <a:r>
              <a:rPr lang="zh-TW" altLang="en-US" sz="6600" b="1" dirty="0">
                <a:solidFill>
                  <a:srgbClr val="002060"/>
                </a:solidFill>
                <a:latin typeface="Tw Cen MT" panose="020B0602020104020603"/>
              </a:rPr>
              <a:t>家庭“祭壇</a:t>
            </a:r>
            <a:r>
              <a:rPr lang="zh-TW" altLang="en-US" sz="6600" b="1" dirty="0" smtClean="0">
                <a:solidFill>
                  <a:srgbClr val="002060"/>
                </a:solidFill>
                <a:latin typeface="Tw Cen MT" panose="020B0602020104020603"/>
              </a:rPr>
              <a:t>”</a:t>
            </a:r>
            <a:endParaRPr lang="en-US" altLang="zh-TW" sz="6600" b="1" dirty="0" smtClean="0">
              <a:solidFill>
                <a:srgbClr val="002060"/>
              </a:solidFill>
              <a:latin typeface="Tw Cen MT" panose="020B0602020104020603"/>
            </a:endParaRPr>
          </a:p>
          <a:p>
            <a:pPr marL="857250" indent="-857250" algn="ctr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latin typeface="Tw Cen MT" panose="020B0602020104020603"/>
              </a:rPr>
              <a:t>父母作為“祭司”</a:t>
            </a:r>
            <a:endParaRPr lang="en-US" altLang="zh-TW" sz="6600" b="1" dirty="0" smtClean="0">
              <a:solidFill>
                <a:srgbClr val="002060"/>
              </a:solidFill>
              <a:latin typeface="Tw Cen MT" panose="020B0602020104020603"/>
            </a:endParaRPr>
          </a:p>
          <a:p>
            <a:pPr marL="857250" indent="-857250" algn="ctr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latin typeface="Tw Cen MT" panose="020B0602020104020603"/>
              </a:rPr>
              <a:t>祖父母跨代事奉</a:t>
            </a:r>
            <a:endParaRPr lang="en-US" altLang="zh-TW" sz="6600" b="1" dirty="0" smtClean="0">
              <a:solidFill>
                <a:srgbClr val="002060"/>
              </a:solidFill>
              <a:latin typeface="Tw Cen MT" panose="020B0602020104020603"/>
            </a:endParaRPr>
          </a:p>
          <a:p>
            <a:pPr marL="857250" indent="-857250" algn="ctr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4800" b="1" dirty="0" smtClean="0">
                <a:solidFill>
                  <a:srgbClr val="002060"/>
                </a:solidFill>
                <a:latin typeface="Tw Cen MT" panose="020B0602020104020603"/>
              </a:rPr>
              <a:t>Intentional </a:t>
            </a:r>
            <a:r>
              <a:rPr lang="en-US" altLang="zh-TW" sz="4800" b="1" dirty="0" err="1" smtClean="0">
                <a:solidFill>
                  <a:srgbClr val="002060"/>
                </a:solidFill>
                <a:latin typeface="Tw Cen MT" panose="020B0602020104020603"/>
              </a:rPr>
              <a:t>Intergenertional</a:t>
            </a:r>
            <a:r>
              <a:rPr lang="en-US" altLang="zh-TW" sz="4800" b="1" dirty="0" smtClean="0">
                <a:solidFill>
                  <a:srgbClr val="002060"/>
                </a:solidFill>
                <a:latin typeface="Tw Cen MT" panose="020B0602020104020603"/>
              </a:rPr>
              <a:t> Ministry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全真簡中楷" pitchFamily="49" charset="-120"/>
              <a:ea typeface="全真中隸書" pitchFamily="49" charset="-120"/>
              <a:cs typeface="+mn-cs"/>
            </a:endParaRPr>
          </a:p>
        </p:txBody>
      </p:sp>
      <p:pic>
        <p:nvPicPr>
          <p:cNvPr id="5" name="Content Placeholder 4" descr="GCGCthu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3372" y="2146852"/>
            <a:ext cx="4320164" cy="4695094"/>
          </a:xfrm>
          <a:noFill/>
        </p:spPr>
      </p:pic>
    </p:spTree>
    <p:extLst>
      <p:ext uri="{BB962C8B-B14F-4D97-AF65-F5344CB8AC3E}">
        <p14:creationId xmlns:p14="http://schemas.microsoft.com/office/powerpoint/2010/main" val="4852693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 smtClean="0"/>
              <a:t>跨代事奉 </a:t>
            </a:r>
            <a:r>
              <a:rPr lang="en-US" altLang="zh-TW" sz="5400" b="1" dirty="0" smtClean="0"/>
              <a:t>Intergenerational Ministry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4000" dirty="0" smtClean="0"/>
              <a:t>時代轉折期</a:t>
            </a:r>
            <a:endParaRPr lang="en-US" altLang="zh-TW" sz="4000" dirty="0" smtClean="0"/>
          </a:p>
          <a:p>
            <a:r>
              <a:rPr lang="en-US" sz="4000" dirty="0" smtClean="0"/>
              <a:t>People in Transition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4000" dirty="0" smtClean="0"/>
              <a:t>逆文化使命</a:t>
            </a:r>
            <a:endParaRPr lang="en-US" altLang="zh-TW" sz="4000" dirty="0" smtClean="0"/>
          </a:p>
          <a:p>
            <a:r>
              <a:rPr lang="zh-TW" altLang="en-US" sz="4000" dirty="0" smtClean="0"/>
              <a:t>遏制自我中心</a:t>
            </a:r>
            <a:r>
              <a:rPr lang="en-US" altLang="zh-TW" sz="4000" dirty="0" smtClean="0"/>
              <a:t>, </a:t>
            </a:r>
            <a:r>
              <a:rPr lang="zh-TW" altLang="en-US" sz="4000" dirty="0" smtClean="0"/>
              <a:t>應得權益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760385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/>
              <a:t>文化辨識力</a:t>
            </a:r>
            <a:endParaRPr lang="en-US" altLang="zh-TW" sz="4000" dirty="0" smtClean="0"/>
          </a:p>
          <a:p>
            <a:r>
              <a:rPr lang="zh-TW" altLang="en-US" sz="4000" dirty="0" smtClean="0"/>
              <a:t>鍜練辨識力的肌肉</a:t>
            </a:r>
            <a:endParaRPr lang="en-US" altLang="zh-TW" sz="4000" dirty="0" smtClean="0"/>
          </a:p>
          <a:p>
            <a:r>
              <a:rPr lang="zh-TW" altLang="en-US" sz="4000" dirty="0" smtClean="0"/>
              <a:t>辨識真偽</a:t>
            </a:r>
            <a:endParaRPr lang="en-US" altLang="zh-TW" sz="4000" dirty="0" smtClean="0"/>
          </a:p>
          <a:p>
            <a:r>
              <a:rPr lang="zh-TW" altLang="en-US" sz="4000" dirty="0" smtClean="0"/>
              <a:t>掌握文化風向球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4000" dirty="0" smtClean="0"/>
              <a:t>信仰對話互動</a:t>
            </a:r>
            <a:endParaRPr lang="en-US" altLang="zh-TW" sz="4000" dirty="0" smtClean="0"/>
          </a:p>
          <a:p>
            <a:r>
              <a:rPr lang="zh-TW" altLang="en-US" sz="4000" dirty="0" smtClean="0"/>
              <a:t>建立聖經價值觀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98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412208" y="1502278"/>
            <a:ext cx="3863221" cy="720000"/>
          </a:xfrm>
        </p:spPr>
        <p:txBody>
          <a:bodyPr/>
          <a:lstStyle/>
          <a:p>
            <a:r>
              <a:rPr lang="zh-TW" altLang="en-US" sz="4800" b="0" dirty="0"/>
              <a:t>照亮一家的人</a:t>
            </a:r>
            <a:endParaRPr lang="en-US" dirty="0"/>
          </a:p>
        </p:txBody>
      </p:sp>
      <p:pic>
        <p:nvPicPr>
          <p:cNvPr id="27" name="Picture Placeholder 26" descr="Teacher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447" y="4075196"/>
            <a:ext cx="2212640" cy="2087065"/>
          </a:xfrm>
        </p:spPr>
        <p:txBody>
          <a:bodyPr/>
          <a:lstStyle/>
          <a:p>
            <a:r>
              <a:rPr lang="zh-TW" altLang="en-US" sz="3600" dirty="0" smtClean="0"/>
              <a:t>光</a:t>
            </a:r>
            <a:r>
              <a:rPr lang="zh-TW" altLang="en-US" sz="3600" dirty="0"/>
              <a:t>放在城上，對社會有一定的</a:t>
            </a:r>
            <a:r>
              <a:rPr lang="zh-TW" altLang="en-US" sz="3600" dirty="0" smtClean="0"/>
              <a:t>影響</a:t>
            </a:r>
            <a:endParaRPr lang="en-CA" sz="3600" dirty="0"/>
          </a:p>
        </p:txBody>
      </p:sp>
      <p:pic>
        <p:nvPicPr>
          <p:cNvPr id="29" name="Picture Placeholder 28" descr="Lecturer">
            <a:extLst>
              <a:ext uri="{FF2B5EF4-FFF2-40B4-BE49-F238E27FC236}">
                <a16:creationId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2806" y="4268179"/>
            <a:ext cx="1842993" cy="1309819"/>
          </a:xfrm>
        </p:spPr>
        <p:txBody>
          <a:bodyPr/>
          <a:lstStyle/>
          <a:p>
            <a:r>
              <a:rPr lang="zh-TW" altLang="en-US" sz="3600" dirty="0" smtClean="0"/>
              <a:t>光</a:t>
            </a:r>
            <a:r>
              <a:rPr lang="zh-TW" altLang="en-US" sz="3600" dirty="0"/>
              <a:t>放在燈臺上，照亮全家</a:t>
            </a:r>
            <a:endParaRPr lang="en-CA" sz="3600" dirty="0"/>
          </a:p>
          <a:p>
            <a:endParaRPr lang="en-US" dirty="0"/>
          </a:p>
        </p:txBody>
      </p:sp>
      <p:pic>
        <p:nvPicPr>
          <p:cNvPr id="31" name="Picture Placeholder 30" descr="Coins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zh-TW" altLang="en-US" sz="3600" dirty="0" smtClean="0"/>
              <a:t>我</a:t>
            </a:r>
            <a:r>
              <a:rPr lang="zh-TW" altLang="en-US" sz="3600" dirty="0"/>
              <a:t>的家庭</a:t>
            </a:r>
            <a:r>
              <a:rPr lang="zh-TW" altLang="en-US" sz="3600" dirty="0" smtClean="0"/>
              <a:t>見證</a:t>
            </a:r>
            <a:endParaRPr lang="en-US" sz="3600" dirty="0"/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58419" y="1252331"/>
            <a:ext cx="5317434" cy="2537001"/>
          </a:xfrm>
        </p:spPr>
        <p:txBody>
          <a:bodyPr/>
          <a:lstStyle/>
          <a:p>
            <a:r>
              <a:rPr lang="zh-TW" altLang="en-US" dirty="0"/>
              <a:t>好行為的好</a:t>
            </a:r>
            <a:r>
              <a:rPr lang="zh-TW" altLang="en-US" dirty="0" smtClean="0"/>
              <a:t>見證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能</a:t>
            </a:r>
            <a:r>
              <a:rPr lang="zh-TW" altLang="en-US" dirty="0"/>
              <a:t>將榮耀歸給神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16" y="149088"/>
            <a:ext cx="8844584" cy="6633438"/>
          </a:xfrm>
        </p:spPr>
      </p:pic>
    </p:spTree>
    <p:extLst>
      <p:ext uri="{BB962C8B-B14F-4D97-AF65-F5344CB8AC3E}">
        <p14:creationId xmlns:p14="http://schemas.microsoft.com/office/powerpoint/2010/main" val="4821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Picture 7" descr="Contoso Logo">
            <a:extLst>
              <a:ext uri="{FF2B5EF4-FFF2-40B4-BE49-F238E27FC236}">
                <a16:creationId xmlns:a16="http://schemas.microsoft.com/office/drawing/2014/main" id="{22DBFF0F-E136-4EB5-B08B-C268FE59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395" y="1312199"/>
            <a:ext cx="1728108" cy="666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106569" y="388985"/>
            <a:ext cx="4099187" cy="1060588"/>
          </a:xfrm>
        </p:spPr>
        <p:txBody>
          <a:bodyPr/>
          <a:lstStyle/>
          <a:p>
            <a:r>
              <a:rPr lang="zh-TW" altLang="en-US" sz="6000" dirty="0"/>
              <a:t>世上的鹽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2514" y="717326"/>
            <a:ext cx="4596869" cy="1189745"/>
          </a:xfrm>
        </p:spPr>
        <p:txBody>
          <a:bodyPr/>
          <a:lstStyle/>
          <a:p>
            <a:r>
              <a:rPr lang="en-US" altLang="zh-TW" sz="4800" b="0" dirty="0"/>
              <a:t>5:13  </a:t>
            </a:r>
            <a:r>
              <a:rPr lang="zh-TW" altLang="en-US" sz="4800" b="0" dirty="0"/>
              <a:t>「你們是世上的鹽。鹽若失了味，怎能叫他再鹹呢？以後無用，不過丟在外面，被人踐踏了。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0287" y="1449573"/>
            <a:ext cx="1380216" cy="420568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6640"/>
            <a:ext cx="4793714" cy="1065144"/>
          </a:xfrm>
        </p:spPr>
        <p:txBody>
          <a:bodyPr/>
          <a:lstStyle/>
          <a:p>
            <a:r>
              <a:rPr lang="zh-TW" altLang="en-US" sz="6000" dirty="0"/>
              <a:t>世上的光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35" y="1650639"/>
            <a:ext cx="5009479" cy="2913261"/>
          </a:xfrm>
        </p:spPr>
        <p:txBody>
          <a:bodyPr/>
          <a:lstStyle/>
          <a:p>
            <a:r>
              <a:rPr lang="zh-TW" altLang="en-US" sz="4400" b="0" dirty="0" smtClean="0"/>
              <a:t>太</a:t>
            </a:r>
            <a:r>
              <a:rPr lang="en-US" altLang="zh-TW" sz="4400" b="0" dirty="0" smtClean="0"/>
              <a:t>5:14</a:t>
            </a:r>
            <a:r>
              <a:rPr lang="en-US" altLang="zh-TW" sz="4400" b="0" dirty="0"/>
              <a:t>  </a:t>
            </a:r>
            <a:r>
              <a:rPr lang="zh-TW" altLang="en-US" sz="4400" b="0" dirty="0"/>
              <a:t>你們是世上的光。城造在山上是不能隱藏的</a:t>
            </a:r>
            <a:r>
              <a:rPr lang="zh-TW" altLang="en-US" sz="4400" b="0" dirty="0" smtClean="0"/>
              <a:t>。</a:t>
            </a:r>
            <a:endParaRPr lang="zh-TW" altLang="en-US" sz="4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9" name="Picture Placeholder 8" descr="A person standing on a sidewalk looking at his phone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Oval 5" descr="Logo Backgdrop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ontoso Logo">
            <a:extLst>
              <a:ext uri="{FF2B5EF4-FFF2-40B4-BE49-F238E27FC236}">
                <a16:creationId xmlns:a16="http://schemas.microsoft.com/office/drawing/2014/main" id="{65227EBC-85F6-4D53-9C19-579BACEE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513" y="1510868"/>
            <a:ext cx="1728108" cy="666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0373383" y="1689542"/>
            <a:ext cx="1340531" cy="318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04000" y="4651513"/>
            <a:ext cx="49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光帶給人希望與溫暖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516" y="526775"/>
            <a:ext cx="906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b="1" dirty="0">
                <a:solidFill>
                  <a:schemeClr val="bg1"/>
                </a:solidFill>
              </a:rPr>
              <a:t>基督徒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在家庭</a:t>
            </a:r>
            <a:r>
              <a:rPr lang="zh-TW" altLang="en-US" sz="5400" b="1" dirty="0">
                <a:solidFill>
                  <a:schemeClr val="bg1"/>
                </a:solidFill>
              </a:rPr>
              <a:t>的影響</a:t>
            </a:r>
            <a:endParaRPr kumimoji="0" lang="en-CA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261" y="4104861"/>
            <a:ext cx="9057861" cy="2498382"/>
          </a:xfrm>
        </p:spPr>
        <p:txBody>
          <a:bodyPr/>
          <a:lstStyle/>
          <a:p>
            <a:r>
              <a:rPr lang="zh-TW" altLang="en-US" sz="4400" b="0" dirty="0" smtClean="0"/>
              <a:t>太</a:t>
            </a:r>
            <a:r>
              <a:rPr lang="en-US" altLang="zh-TW" sz="4400" b="0" dirty="0" smtClean="0"/>
              <a:t>5:15</a:t>
            </a:r>
            <a:r>
              <a:rPr lang="en-US" altLang="zh-TW" sz="4400" b="0" dirty="0"/>
              <a:t>  </a:t>
            </a:r>
            <a:r>
              <a:rPr lang="zh-TW" altLang="en-US" sz="4400" b="0" dirty="0"/>
              <a:t>人點燈，不放在斗底下，是放在燈臺上，就照亮一家的人。</a:t>
            </a:r>
          </a:p>
        </p:txBody>
      </p:sp>
    </p:spTree>
    <p:extLst>
      <p:ext uri="{BB962C8B-B14F-4D97-AF65-F5344CB8AC3E}">
        <p14:creationId xmlns:p14="http://schemas.microsoft.com/office/powerpoint/2010/main" val="14357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4124739"/>
            <a:ext cx="8229600" cy="1242391"/>
          </a:xfrm>
        </p:spPr>
        <p:txBody>
          <a:bodyPr/>
          <a:lstStyle/>
          <a:p>
            <a:r>
              <a:rPr lang="zh-TW" altLang="en-US" dirty="0" smtClean="0"/>
              <a:t>家戶觀念</a:t>
            </a:r>
            <a:endParaRPr lang="en-CA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96" y="5496339"/>
            <a:ext cx="4293704" cy="1101013"/>
          </a:xfrm>
        </p:spPr>
        <p:txBody>
          <a:bodyPr/>
          <a:lstStyle/>
          <a:p>
            <a:r>
              <a:rPr lang="en-US" altLang="zh-TW" sz="4000" dirty="0" smtClean="0"/>
              <a:t>Household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459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F530F9-BDB1-49E4-9EFF-B9535CF6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026" y="140045"/>
            <a:ext cx="6238460" cy="1052651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舊約的族長家戶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216" y="1053548"/>
            <a:ext cx="6596269" cy="5546035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創</a:t>
            </a:r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13:1</a:t>
            </a:r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 </a:t>
            </a:r>
            <a:r>
              <a:rPr lang="zh-TW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亞伯蘭帶著他的妻子與羅得，並一切所有的，都從埃及上南地去。 </a:t>
            </a:r>
          </a:p>
          <a:p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13:2</a:t>
            </a:r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 </a:t>
            </a:r>
            <a:r>
              <a:rPr lang="zh-TW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亞伯蘭的金、銀、牲畜極多。 </a:t>
            </a:r>
          </a:p>
          <a:p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13:3</a:t>
            </a:r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 </a:t>
            </a:r>
            <a:r>
              <a:rPr lang="zh-TW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他從南地漸漸往伯特利去，到了伯特利和艾的中間，就是從前支搭帳棚的地方， </a:t>
            </a:r>
          </a:p>
          <a:p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13:4</a:t>
            </a:r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也是他起先築壇的地方；他又在那裡求告耶和華的名</a:t>
            </a:r>
            <a:r>
              <a:rPr lang="zh-TW" altLang="en-US" sz="32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D222F862-D4C8-42C6-BB64-662A7342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E478F-E849-4A8C-AF1F-CBCC78A7C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 rot="828875">
            <a:off x="3466876" y="2909867"/>
            <a:ext cx="578350" cy="1630017"/>
          </a:xfrm>
          <a:custGeom>
            <a:avLst/>
            <a:gdLst>
              <a:gd name="connsiteX0" fmla="*/ 61515 w 578350"/>
              <a:gd name="connsiteY0" fmla="*/ 1630017 h 1630017"/>
              <a:gd name="connsiteX1" fmla="*/ 11820 w 578350"/>
              <a:gd name="connsiteY1" fmla="*/ 1520687 h 1630017"/>
              <a:gd name="connsiteX2" fmla="*/ 1880 w 578350"/>
              <a:gd name="connsiteY2" fmla="*/ 1490869 h 1630017"/>
              <a:gd name="connsiteX3" fmla="*/ 31698 w 578350"/>
              <a:gd name="connsiteY3" fmla="*/ 1302026 h 1630017"/>
              <a:gd name="connsiteX4" fmla="*/ 61515 w 578350"/>
              <a:gd name="connsiteY4" fmla="*/ 1282147 h 1630017"/>
              <a:gd name="connsiteX5" fmla="*/ 101272 w 578350"/>
              <a:gd name="connsiteY5" fmla="*/ 1232452 h 1630017"/>
              <a:gd name="connsiteX6" fmla="*/ 131089 w 578350"/>
              <a:gd name="connsiteY6" fmla="*/ 1202634 h 1630017"/>
              <a:gd name="connsiteX7" fmla="*/ 240420 w 578350"/>
              <a:gd name="connsiteY7" fmla="*/ 1172817 h 1630017"/>
              <a:gd name="connsiteX8" fmla="*/ 300054 w 578350"/>
              <a:gd name="connsiteY8" fmla="*/ 1152939 h 1630017"/>
              <a:gd name="connsiteX9" fmla="*/ 349750 w 578350"/>
              <a:gd name="connsiteY9" fmla="*/ 1083365 h 1630017"/>
              <a:gd name="connsiteX10" fmla="*/ 359689 w 578350"/>
              <a:gd name="connsiteY10" fmla="*/ 914400 h 1630017"/>
              <a:gd name="connsiteX11" fmla="*/ 389506 w 578350"/>
              <a:gd name="connsiteY11" fmla="*/ 854765 h 1630017"/>
              <a:gd name="connsiteX12" fmla="*/ 419324 w 578350"/>
              <a:gd name="connsiteY12" fmla="*/ 765313 h 1630017"/>
              <a:gd name="connsiteX13" fmla="*/ 429263 w 578350"/>
              <a:gd name="connsiteY13" fmla="*/ 735495 h 1630017"/>
              <a:gd name="connsiteX14" fmla="*/ 488898 w 578350"/>
              <a:gd name="connsiteY14" fmla="*/ 655982 h 1630017"/>
              <a:gd name="connsiteX15" fmla="*/ 528654 w 578350"/>
              <a:gd name="connsiteY15" fmla="*/ 596347 h 1630017"/>
              <a:gd name="connsiteX16" fmla="*/ 548533 w 578350"/>
              <a:gd name="connsiteY16" fmla="*/ 536713 h 1630017"/>
              <a:gd name="connsiteX17" fmla="*/ 558472 w 578350"/>
              <a:gd name="connsiteY17" fmla="*/ 506895 h 1630017"/>
              <a:gd name="connsiteX18" fmla="*/ 578350 w 578350"/>
              <a:gd name="connsiteY18" fmla="*/ 477078 h 1630017"/>
              <a:gd name="connsiteX19" fmla="*/ 518715 w 578350"/>
              <a:gd name="connsiteY19" fmla="*/ 367747 h 1630017"/>
              <a:gd name="connsiteX20" fmla="*/ 478959 w 578350"/>
              <a:gd name="connsiteY20" fmla="*/ 308113 h 1630017"/>
              <a:gd name="connsiteX21" fmla="*/ 498837 w 578350"/>
              <a:gd name="connsiteY21" fmla="*/ 168965 h 1630017"/>
              <a:gd name="connsiteX22" fmla="*/ 518715 w 578350"/>
              <a:gd name="connsiteY22" fmla="*/ 139147 h 1630017"/>
              <a:gd name="connsiteX23" fmla="*/ 538593 w 578350"/>
              <a:gd name="connsiteY23" fmla="*/ 79513 h 1630017"/>
              <a:gd name="connsiteX24" fmla="*/ 558472 w 578350"/>
              <a:gd name="connsiteY24" fmla="*/ 19878 h 1630017"/>
              <a:gd name="connsiteX25" fmla="*/ 558472 w 578350"/>
              <a:gd name="connsiteY25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350" h="1630017">
                <a:moveTo>
                  <a:pt x="61515" y="1630017"/>
                </a:moveTo>
                <a:cubicBezTo>
                  <a:pt x="20917" y="1562352"/>
                  <a:pt x="37808" y="1598650"/>
                  <a:pt x="11820" y="1520687"/>
                </a:cubicBezTo>
                <a:lnTo>
                  <a:pt x="1880" y="1490869"/>
                </a:lnTo>
                <a:cubicBezTo>
                  <a:pt x="5252" y="1436919"/>
                  <a:pt x="-15997" y="1349722"/>
                  <a:pt x="31698" y="1302026"/>
                </a:cubicBezTo>
                <a:cubicBezTo>
                  <a:pt x="40145" y="1293579"/>
                  <a:pt x="51576" y="1288773"/>
                  <a:pt x="61515" y="1282147"/>
                </a:cubicBezTo>
                <a:cubicBezTo>
                  <a:pt x="77832" y="1233197"/>
                  <a:pt x="59772" y="1267035"/>
                  <a:pt x="101272" y="1232452"/>
                </a:cubicBezTo>
                <a:cubicBezTo>
                  <a:pt x="112070" y="1223453"/>
                  <a:pt x="118802" y="1209460"/>
                  <a:pt x="131089" y="1202634"/>
                </a:cubicBezTo>
                <a:cubicBezTo>
                  <a:pt x="169704" y="1181181"/>
                  <a:pt x="200045" y="1183828"/>
                  <a:pt x="240420" y="1172817"/>
                </a:cubicBezTo>
                <a:cubicBezTo>
                  <a:pt x="260635" y="1167304"/>
                  <a:pt x="300054" y="1152939"/>
                  <a:pt x="300054" y="1152939"/>
                </a:cubicBezTo>
                <a:cubicBezTo>
                  <a:pt x="347219" y="1105774"/>
                  <a:pt x="333884" y="1130962"/>
                  <a:pt x="349750" y="1083365"/>
                </a:cubicBezTo>
                <a:cubicBezTo>
                  <a:pt x="353063" y="1027043"/>
                  <a:pt x="354075" y="970539"/>
                  <a:pt x="359689" y="914400"/>
                </a:cubicBezTo>
                <a:cubicBezTo>
                  <a:pt x="363197" y="879320"/>
                  <a:pt x="375455" y="886378"/>
                  <a:pt x="389506" y="854765"/>
                </a:cubicBezTo>
                <a:cubicBezTo>
                  <a:pt x="389508" y="854760"/>
                  <a:pt x="414353" y="780225"/>
                  <a:pt x="419324" y="765313"/>
                </a:cubicBezTo>
                <a:cubicBezTo>
                  <a:pt x="422637" y="755374"/>
                  <a:pt x="423451" y="744212"/>
                  <a:pt x="429263" y="735495"/>
                </a:cubicBezTo>
                <a:cubicBezTo>
                  <a:pt x="474218" y="668064"/>
                  <a:pt x="452127" y="692755"/>
                  <a:pt x="488898" y="655982"/>
                </a:cubicBezTo>
                <a:cubicBezTo>
                  <a:pt x="521777" y="557344"/>
                  <a:pt x="466614" y="708018"/>
                  <a:pt x="528654" y="596347"/>
                </a:cubicBezTo>
                <a:cubicBezTo>
                  <a:pt x="538830" y="578031"/>
                  <a:pt x="541907" y="556591"/>
                  <a:pt x="548533" y="536713"/>
                </a:cubicBezTo>
                <a:cubicBezTo>
                  <a:pt x="551846" y="526774"/>
                  <a:pt x="552660" y="515612"/>
                  <a:pt x="558472" y="506895"/>
                </a:cubicBezTo>
                <a:lnTo>
                  <a:pt x="578350" y="477078"/>
                </a:lnTo>
                <a:cubicBezTo>
                  <a:pt x="558448" y="357663"/>
                  <a:pt x="589766" y="474323"/>
                  <a:pt x="518715" y="367747"/>
                </a:cubicBezTo>
                <a:lnTo>
                  <a:pt x="478959" y="308113"/>
                </a:lnTo>
                <a:cubicBezTo>
                  <a:pt x="481498" y="280178"/>
                  <a:pt x="479716" y="207208"/>
                  <a:pt x="498837" y="168965"/>
                </a:cubicBezTo>
                <a:cubicBezTo>
                  <a:pt x="504179" y="158281"/>
                  <a:pt x="513864" y="150063"/>
                  <a:pt x="518715" y="139147"/>
                </a:cubicBezTo>
                <a:cubicBezTo>
                  <a:pt x="527225" y="120000"/>
                  <a:pt x="531967" y="99391"/>
                  <a:pt x="538593" y="79513"/>
                </a:cubicBezTo>
                <a:cubicBezTo>
                  <a:pt x="538594" y="79511"/>
                  <a:pt x="558472" y="19881"/>
                  <a:pt x="558472" y="19878"/>
                </a:cubicBezTo>
                <a:lnTo>
                  <a:pt x="558472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7913" y="6468303"/>
            <a:ext cx="15008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4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9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548" y="188842"/>
            <a:ext cx="6410739" cy="129208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家戶的使命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374" y="1480930"/>
            <a:ext cx="10654747" cy="616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傳承神</a:t>
            </a:r>
            <a:r>
              <a:rPr lang="zh-TW" altLang="en-US" sz="4400" b="1" dirty="0">
                <a:solidFill>
                  <a:srgbClr val="002060"/>
                </a:solidFill>
              </a:rPr>
              <a:t>的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恩典</a:t>
            </a:r>
            <a:endParaRPr lang="en-US" altLang="zh-TW" sz="4400" b="1" dirty="0" smtClean="0">
              <a:solidFill>
                <a:srgbClr val="002060"/>
              </a:solidFill>
            </a:endParaRP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lang="zh-TW" altLang="en-US" sz="4400" b="1" dirty="0" smtClean="0">
                <a:solidFill>
                  <a:srgbClr val="002060"/>
                </a:solidFill>
              </a:rPr>
              <a:t>傳遞神的愛</a:t>
            </a:r>
            <a:endParaRPr lang="en-US" altLang="zh-TW" sz="4400" b="1" dirty="0" smtClean="0">
              <a:solidFill>
                <a:srgbClr val="002060"/>
              </a:solidFill>
            </a:endParaRP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傳授神的話語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恭聽篇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申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6:4-9)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「</a:t>
            </a:r>
            <a:r>
              <a:rPr lang="zh-TW" altLang="en-US" sz="3200" dirty="0"/>
              <a:t>以色列啊，你要聽！耶和華我們神是獨一的主。 </a:t>
            </a:r>
            <a:r>
              <a:rPr lang="zh-TW" altLang="en-US" sz="3200" dirty="0" smtClean="0"/>
              <a:t>你</a:t>
            </a:r>
            <a:r>
              <a:rPr lang="zh-TW" altLang="en-US" sz="3200" dirty="0"/>
              <a:t>要盡心、盡性、盡力愛耶和華你的神</a:t>
            </a:r>
            <a:r>
              <a:rPr lang="zh-TW" altLang="en-US" sz="3200" dirty="0" smtClean="0"/>
              <a:t>。</a:t>
            </a:r>
            <a:r>
              <a:rPr lang="zh-CN" altLang="en-US" sz="3200" dirty="0" smtClean="0"/>
              <a:t>我</a:t>
            </a:r>
            <a:r>
              <a:rPr lang="zh-CN" altLang="en-US" sz="3200" dirty="0"/>
              <a:t>今日所吩咐你的話都要記在心</a:t>
            </a:r>
            <a:r>
              <a:rPr lang="zh-CN" altLang="en-US" sz="3200" dirty="0" smtClean="0"/>
              <a:t>上，</a:t>
            </a:r>
            <a:r>
              <a:rPr lang="zh-TW" altLang="en-US" sz="3200" dirty="0" smtClean="0"/>
              <a:t>也</a:t>
            </a:r>
            <a:r>
              <a:rPr lang="zh-TW" altLang="en-US" sz="3200" dirty="0"/>
              <a:t>要殷勤教訓你的兒女。無論你坐在家裡，行在路上，躺下，起來，都要談論</a:t>
            </a:r>
            <a:r>
              <a:rPr lang="zh-TW" altLang="en-US" sz="3200" dirty="0" smtClean="0"/>
              <a:t>。也</a:t>
            </a:r>
            <a:r>
              <a:rPr lang="zh-TW" altLang="en-US" sz="3200" dirty="0"/>
              <a:t>要繫在手上為記號，戴在額上為經文</a:t>
            </a:r>
            <a:r>
              <a:rPr lang="zh-TW" altLang="en-US" sz="3200" dirty="0" smtClean="0"/>
              <a:t>；又要</a:t>
            </a:r>
            <a:r>
              <a:rPr lang="zh-TW" altLang="en-US" sz="3200" dirty="0"/>
              <a:t>寫在你房屋的門框上，並你的城門上。」</a:t>
            </a:r>
          </a:p>
          <a:p>
            <a:pPr marL="571500" lvl="0" indent="-571500" defTabSz="457200">
              <a:buFont typeface="Arial" panose="020B0604020202020204" pitchFamily="34" charset="0"/>
              <a:buChar char="•"/>
              <a:defRPr/>
            </a:pP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Starburs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7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247F30-5811-40C0-99EC-CF53200590BE}">
  <ds:schemaRefs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16c05727-aa75-4e4a-9b5f-8a80a116589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92B02-48CE-4E37-9DE8-753DC8DE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pitch deck</Template>
  <TotalTime>0</TotalTime>
  <Words>568</Words>
  <Application>Microsoft Office PowerPoint</Application>
  <PresentationFormat>Widescreen</PresentationFormat>
  <Paragraphs>140</Paragraphs>
  <Slides>27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4" baseType="lpstr">
      <vt:lpstr>DFKai-SB</vt:lpstr>
      <vt:lpstr>Microsoft JhengHei</vt:lpstr>
      <vt:lpstr>Microsoft JhengHei</vt:lpstr>
      <vt:lpstr>Microsoft JhengHei UI</vt:lpstr>
      <vt:lpstr>新細明體</vt:lpstr>
      <vt:lpstr>全真中隸書</vt:lpstr>
      <vt:lpstr>全真楷書</vt:lpstr>
      <vt:lpstr>全真簡中楷</vt:lpstr>
      <vt:lpstr>全真粗圓體</vt:lpstr>
      <vt:lpstr>宋体</vt:lpstr>
      <vt:lpstr>金梅簡仿宋</vt:lpstr>
      <vt:lpstr>Arial</vt:lpstr>
      <vt:lpstr>Arial Black</vt:lpstr>
      <vt:lpstr>Calibri</vt:lpstr>
      <vt:lpstr>Cambria</vt:lpstr>
      <vt:lpstr>Corbel</vt:lpstr>
      <vt:lpstr>Times New Roman</vt:lpstr>
      <vt:lpstr>Trebuchet MS</vt:lpstr>
      <vt:lpstr>Tw Cen MT</vt:lpstr>
      <vt:lpstr>Office Theme</vt:lpstr>
      <vt:lpstr>Droplet</vt:lpstr>
      <vt:lpstr>Starburst</vt:lpstr>
      <vt:lpstr>594TGp_family_light</vt:lpstr>
      <vt:lpstr>1_594TGp_family_light</vt:lpstr>
      <vt:lpstr>Cherry Blossom 16x9</vt:lpstr>
      <vt:lpstr>Berlin</vt:lpstr>
      <vt:lpstr>文件</vt:lpstr>
      <vt:lpstr>堅固與擴張   </vt:lpstr>
      <vt:lpstr>PowerPoint Presentation</vt:lpstr>
      <vt:lpstr>PowerPoint Presentation</vt:lpstr>
      <vt:lpstr>世上的鹽</vt:lpstr>
      <vt:lpstr>世上的光</vt:lpstr>
      <vt:lpstr>PowerPoint Presentation</vt:lpstr>
      <vt:lpstr>家戶觀念</vt:lpstr>
      <vt:lpstr>舊約的族長家戶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箴言對教養孩子的經文</vt:lpstr>
      <vt:lpstr>PowerPoint Presentation</vt:lpstr>
      <vt:lpstr>PowerPoint Presentation</vt:lpstr>
      <vt:lpstr>PowerPoint Presentation</vt:lpstr>
      <vt:lpstr>跨代事奉 Intergenerational Ministry</vt:lpstr>
      <vt:lpstr>照亮一家的人</vt:lpstr>
      <vt:lpstr>好行為的好見證  能將榮耀歸給神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2022-06-05T01:33:51Z</dcterms:created>
  <dcterms:modified xsi:type="dcterms:W3CDTF">2022-11-24T11:45:19Z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