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3" r:id="rId4"/>
    <p:sldMasterId id="2147483715" r:id="rId5"/>
    <p:sldMasterId id="2147483727" r:id="rId6"/>
    <p:sldMasterId id="2147483739" r:id="rId7"/>
    <p:sldMasterId id="2147483763" r:id="rId8"/>
    <p:sldMasterId id="2147483775" r:id="rId9"/>
    <p:sldMasterId id="2147483787" r:id="rId10"/>
    <p:sldMasterId id="2147483799" r:id="rId11"/>
    <p:sldMasterId id="2147483817" r:id="rId12"/>
    <p:sldMasterId id="2147483829" r:id="rId13"/>
  </p:sldMasterIdLst>
  <p:notesMasterIdLst>
    <p:notesMasterId r:id="rId49"/>
  </p:notesMasterIdLst>
  <p:handoutMasterIdLst>
    <p:handoutMasterId r:id="rId50"/>
  </p:handoutMasterIdLst>
  <p:sldIdLst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29" r:id="rId24"/>
    <p:sldId id="330" r:id="rId25"/>
    <p:sldId id="331" r:id="rId26"/>
    <p:sldId id="332" r:id="rId27"/>
    <p:sldId id="333" r:id="rId28"/>
    <p:sldId id="314" r:id="rId29"/>
    <p:sldId id="315" r:id="rId30"/>
    <p:sldId id="311" r:id="rId31"/>
    <p:sldId id="316" r:id="rId32"/>
    <p:sldId id="317" r:id="rId33"/>
    <p:sldId id="318" r:id="rId34"/>
    <p:sldId id="319" r:id="rId35"/>
    <p:sldId id="320" r:id="rId36"/>
    <p:sldId id="334" r:id="rId37"/>
    <p:sldId id="336" r:id="rId38"/>
    <p:sldId id="338" r:id="rId39"/>
    <p:sldId id="321" r:id="rId40"/>
    <p:sldId id="322" r:id="rId41"/>
    <p:sldId id="339" r:id="rId42"/>
    <p:sldId id="340" r:id="rId43"/>
    <p:sldId id="324" r:id="rId44"/>
    <p:sldId id="325" r:id="rId45"/>
    <p:sldId id="326" r:id="rId46"/>
    <p:sldId id="327" r:id="rId47"/>
    <p:sldId id="32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3810" autoAdjust="0"/>
  </p:normalViewPr>
  <p:slideViewPr>
    <p:cSldViewPr snapToGrid="0" showGuides="1">
      <p:cViewPr varScale="1">
        <p:scale>
          <a:sx n="64" d="100"/>
          <a:sy n="64" d="100"/>
        </p:scale>
        <p:origin x="74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004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13T21:09:43.111" idx="1">
    <p:pos x="10" y="10"/>
    <p:text>4:1 保羅離世前即將面對尼祿的大逼迫他囑咐 diamartuoma 嚴肅見證</p:text>
    <p:extLst>
      <p:ext uri="{C676402C-5697-4E1C-873F-D02D1690AC5C}">
        <p15:threadingInfo xmlns:p15="http://schemas.microsoft.com/office/powerpoint/2012/main" timeZoneBias="240"/>
      </p:ext>
    </p:extLst>
  </p:cm>
  <p:cm authorId="2" dt="2020-09-13T21:11:12.973" idx="2">
    <p:pos x="10" y="146"/>
    <p:text>4:2 傳道 (keiruzon) 宣告的命令時態, 得時(kaipos)時機有好與壞(eukairos, akairos). 態度上要百般的忍耐, 方法既有正面的教導和勸勉, 也有負面的責備和警戒</p:text>
    <p:extLst>
      <p:ext uri="{C676402C-5697-4E1C-873F-D02D1690AC5C}">
        <p15:threadingInfo xmlns:p15="http://schemas.microsoft.com/office/powerpoint/2012/main" timeZoneBias="240">
          <p15:parentCm authorId="2" idx="1"/>
        </p15:threadingInfo>
      </p:ext>
    </p:extLst>
  </p:cm>
  <p:cm authorId="2" dt="2020-09-13T21:21:47.482" idx="3">
    <p:pos x="10" y="282"/>
    <p:text>4:5 凡事謹慎（清醒, 明智）, 忍受苦難, 逆風前行. 因為4:3-4時候(kaipos)要到, 人必厭煩純正道理, 隨從情慾, 招聚師師傅, 偏向神秘的言語(methous)</p:text>
    <p:extLst>
      <p:ext uri="{C676402C-5697-4E1C-873F-D02D1690AC5C}">
        <p15:threadingInfo xmlns:p15="http://schemas.microsoft.com/office/powerpoint/2012/main" timeZoneBias="240">
          <p15:parentCm authorId="2" idx="1"/>
        </p15:threadingInfo>
      </p:ext>
    </p:extLst>
  </p:cm>
  <p:cm authorId="2" dt="2020-09-13T21:23:14.121" idx="4">
    <p:pos x="10" y="418"/>
    <p:text>務要作傳道工夫(ergon euaggelistou), 盡忠職守(pleirphreson diskonian)</p:text>
    <p:extLst>
      <p:ext uri="{C676402C-5697-4E1C-873F-D02D1690AC5C}">
        <p15:threadingInfo xmlns:p15="http://schemas.microsoft.com/office/powerpoint/2012/main" timeZoneBias="240">
          <p15:parentCm authorId="2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8C4A25-2A2C-4F42-BD75-C50797DA640E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BA943-7545-41BC-8DB0-5081D73834A1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4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37122-6B29-41E6-A8F1-63895AD0BE3A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CA817-B243-47FE-A5A0-AE4E69BF96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3495E8-14E0-432C-85EE-4FD1E9172B68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355696-19C0-452F-911D-D70DA3DDFD70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51416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536112-1EED-4CD4-A5D9-054BE819CFB2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90EC6-6C47-4D4C-91F1-436480710223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82076"/>
      </p:ext>
    </p:extLst>
  </p:cSld>
  <p:clrMapOvr>
    <a:masterClrMapping/>
  </p:clrMapOvr>
  <p:transition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1" y="822960"/>
            <a:ext cx="5678424" cy="518464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45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4FB12C-CCD1-4CC4-81D2-6AE94C676B87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5A6AE5-363A-4DDB-B2AC-848C0DAFE3A6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17509"/>
      </p:ext>
    </p:extLst>
  </p:cSld>
  <p:clrMapOvr>
    <a:masterClrMapping/>
  </p:clrMapOvr>
  <p:transition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11834B-7775-4D62-BED2-440BA79C7767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0F772C-ECC9-47EF-9504-F50CAF763CD6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46629"/>
      </p:ext>
    </p:extLst>
  </p:cSld>
  <p:clrMapOvr>
    <a:masterClrMapping/>
  </p:clrMapOvr>
  <p:transition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D73531-4B7D-47D0-9D96-089197305619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52993-A56E-4234-9FBA-877933A4D758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328658"/>
      </p:ext>
    </p:extLst>
  </p:cSld>
  <p:clrMapOvr>
    <a:masterClrMapping/>
  </p:clrMapOvr>
  <p:transition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2D6AFF-E335-42D6-92E6-96435EA61483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4AAC3-9519-4341-AAB3-C3E6884D8D8D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65761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858E78-D5DD-4A2C-824E-7ECDC71ED97D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04B0E-1F0C-4237-BF5E-322864C31326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18128"/>
      </p:ext>
    </p:extLst>
  </p:cSld>
  <p:clrMapOvr>
    <a:masterClrMapping/>
  </p:clrMapOvr>
  <p:transition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4EB62-7A8F-4C9F-B7D2-7FD8C2BA32D7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F1576-8AFA-49E9-8794-05DF1597C973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96665"/>
      </p:ext>
    </p:extLst>
  </p:cSld>
  <p:clrMapOvr>
    <a:masterClrMapping/>
  </p:clrMapOvr>
  <p:transition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7E7408-C114-4A98-94A0-8F586F46F4E4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D6A4C4-F9F8-4AF2-9B59-F9DD2FDBE3DB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10785"/>
      </p:ext>
    </p:extLst>
  </p:cSld>
  <p:clrMapOvr>
    <a:masterClrMapping/>
  </p:clrMapOvr>
  <p:transition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E683DC-A993-40A5-A5FC-530380A1B7C2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15F137-D79F-41FF-A73A-70BE08A646B7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170538"/>
      </p:ext>
    </p:extLst>
  </p:cSld>
  <p:clrMapOvr>
    <a:masterClrMapping/>
  </p:clrMapOvr>
  <p:transition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683C1-3496-4183-87AD-D8BCB453F590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4D2EF-2A00-4D74-887F-4BD0DB971EE5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877019"/>
      </p:ext>
    </p:extLst>
  </p:cSld>
  <p:clrMapOvr>
    <a:masterClrMapping/>
  </p:clrMapOvr>
  <p:transition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F8947-07D9-4D1C-A230-4DAD0C8FD646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CCDFAF-ADDA-4938-8310-24462DB1FDC2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279707"/>
      </p:ext>
    </p:extLst>
  </p:cSld>
  <p:clrMapOvr>
    <a:masterClrMapping/>
  </p:clrMapOvr>
  <p:transition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8BD0F-68CA-4806-9950-5043E1E1E1AC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9C9373-3EE6-4DB6-9970-FF2BBADD8033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381683"/>
      </p:ext>
    </p:extLst>
  </p:cSld>
  <p:clrMapOvr>
    <a:masterClrMapping/>
  </p:clrMapOvr>
  <p:transition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881A45-131A-46F3-A572-E490394A9C9C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A16AC-0DAB-4C07-B33E-18F2F910B7D4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522344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10" descr="img2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7434" y="6557963"/>
            <a:ext cx="2671233" cy="2270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D05F49-4AF6-45B9-AE69-A7D86CBE4231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13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134" y="6556375"/>
            <a:ext cx="785284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571255-9994-47B7-8D08-5BDEDF6DBE61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08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B71D4F-39EE-4088-B8A7-EBD3CA6EFE69}" type="datetimeFigureOut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D65B1B-A731-4351-99BC-7E76951434C2}" type="slidenum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9289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9200" y="6556376"/>
            <a:ext cx="2669117" cy="22701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387C01-2AC6-4FA3-AE28-47618137590B}" type="datetimeFigureOut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517" y="65563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901" y="6554788"/>
            <a:ext cx="783167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C07EB-DB8B-4E8F-A5F0-8D7A9D455F0A}" type="slidenum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5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574E99-C223-47EE-B272-27622106D004}" type="datetimeFigureOut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4D3F79-88BA-42AD-85A3-DA92951B37CB}" type="slidenum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02984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42F85F-3ED8-44B2-A8E8-B5A7892D0FDF}" type="datetimeFigureOut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7506F5-D62F-4282-A061-F7A39ABE3577}" type="slidenum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27769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6AEFF7-59BC-40B2-9D73-42D068A0AB17}" type="datetimeFigureOut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E41D23-0570-4D62-88CB-22D9217A7893}" type="slidenum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14548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8E9DF-91F1-49F7-ADD5-5F4B55E6A56E}" type="datetimeFigureOut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C87F5B-CDD4-4823-AD57-5467EC577A1B}" type="slidenum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69070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8BFE44-B9AD-47E1-9DFA-55470B585F65}" type="datetimeFigureOut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C4D923-BA6E-40DF-A379-C8B7E8259303}" type="slidenum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3716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37D7F3-5418-41EC-B947-7A4F57236A35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372A66-407C-48DE-9AB2-71C1F2541E4D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6573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797985" y="1004888"/>
            <a:ext cx="5759449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795867" y="998539"/>
            <a:ext cx="5759451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86112E-A906-460C-8F02-A17F47DAE813}" type="datetimeFigureOut">
              <a:rPr lang="en-CA" altLang="zh-CN" smtClean="0">
                <a:solidFill>
                  <a:srgbClr val="F4E7ED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solidFill>
                <a:srgbClr val="F4E7ED"/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solidFill>
                <a:srgbClr val="F4E7ED"/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418247-D83F-4B62-B78A-1DAE3DBF949A}" type="slidenum">
              <a:rPr lang="en-CA" altLang="zh-CN" smtClean="0">
                <a:solidFill>
                  <a:srgbClr val="F4E7ED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solidFill>
                <a:srgbClr val="F4E7E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40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FF186B-DA41-449A-BB42-DDE78D5F6730}" type="datetimeFigureOut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BEB1CA-575C-4A08-94F9-6999802A1565}" type="slidenum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68122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1" y="6557963"/>
            <a:ext cx="2669116" cy="22701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BD48C-FB40-4773-8800-2FFD455358B0}" type="datetimeFigureOut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667" y="6553200"/>
            <a:ext cx="783167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89E3FD-4A52-426B-8420-0BC6EC5BC010}" type="slidenum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06310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mg2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292558-0B44-469F-8B90-6640772FF6FF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3BB324-B59E-4B9E-AAF2-F663A50C88AF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EAF38A-E7CD-47DA-B858-5F4F72D5304A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93554B-1A25-4C78-809D-D57B7E86A92B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78262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E85B03-07F0-4115-B834-F24F5A5EC774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26762F-27BF-4028-BB20-57B6066D60FC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68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A0B4F-460C-46CE-BC94-93F50DF48796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C4669-2C4C-42C3-8005-BB03A0C2F083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97144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4D56BC-1AD6-48C3-B849-C02EB795CEF3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F004CA-ECEB-4BAE-A170-C00C271BEC69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12298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4CAF97-65DE-43CD-B966-FD5FDE558903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797BDF-BC23-45CC-8EBF-76C727445EB0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23225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4851A2-2173-4FFE-80AF-2EDC23CCA9E5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A39C73-AFF2-4298-95F0-2970671DF181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1076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BD6759-9691-4D2C-9A3E-7AC14B291BB1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70216-1246-425F-8808-7BDB8B44159F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06748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4F1B3-8014-4BEA-B11E-D4A2ED6F6714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157D51-418C-4459-96E9-17437BA24C79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42205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6B87B1-2823-4359-BA3E-AB7D73086EF2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F0CEA0-F15C-4BD0-BECF-1B95163EAD5E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15311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62184E-3969-4028-9AE2-02803BF951EB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42A5A6-834E-418D-A9CE-CD8B2A663DAA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0345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9D21C-1238-4BA8-8476-513DD66AADBC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02203-487B-443C-96A1-36A0B74C18E9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34310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26" descr="img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458094-2236-4146-A500-5D33F1B6EBE8}" type="datetimeFigureOut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11/23/2022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076AD5-F861-4BCE-BE29-84D59FB2111A}" type="slidenum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74388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688CA-FF17-4529-8F01-98EEA0A81BAA}" type="datetimeFigureOut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11/23/2022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CE4DF-0537-4CCF-9294-486CF74A38A3}" type="slidenum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35192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70411-233D-4469-831F-26254EF08B76}" type="datetimeFigureOut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11/23/2022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356BE-B925-4698-94A0-28E3244690A3}" type="slidenum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3940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6E36D-0BE0-4DF9-B7D0-FDB8AEF007FF}" type="datetimeFigureOut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11/23/2022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4251EA-8939-4D7E-A986-2D0F3B135059}" type="slidenum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04741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12A8CC-C695-4BB5-ABE5-E45126BAEC93}" type="datetimeFigureOut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11/23/2022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F3F3D-FEA8-4306-AE79-4AFC53DABF26}" type="slidenum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34998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A0677-5828-4AFF-94AC-9206690627D6}" type="datetimeFigureOut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11/23/2022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037E55-AD93-4002-93FE-6F97140EA406}" type="slidenum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9097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9FEC03-656C-4212-8058-2757F6320E40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0B9118-A59B-42DE-A3FA-759377369542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04116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FEE32-4262-4EAE-A80A-E87D066CAF8E}" type="datetimeFigureOut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11/23/2022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42C19-3A87-4096-AC62-5D5790BFAB0F}" type="slidenum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67088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9B32A-9C07-4229-A873-43249488BF4B}" type="datetimeFigureOut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11/23/2022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15C815-806E-4471-B2F8-01EC12AAA0C7}" type="slidenum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66248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49F472-CD4A-4D7E-BE4F-2C527B0BD558}" type="datetimeFigureOut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11/23/2022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F41FD-48A0-4469-99D6-7121F3986EB2}" type="slidenum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90678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23BA-D0BE-4040-BE86-1D4FEDC18C7D}" type="datetimeFigureOut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11/23/2022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0973A6-8778-471F-A8F9-42167B666441}" type="slidenum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13425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2388F-EC72-487B-B755-0352557B3F1A}" type="datetimeFigureOut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11/23/2022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C0BFF-4644-45FD-AFE5-7B9562E2808E}" type="slidenum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29278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icture 30" descr="img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3C1C9B-087A-4D20-A1F5-7CD271EB060D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0164D6-76FE-4FC9-A31F-F454072DFE72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97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050F65-8015-4273-A20B-39EFFAE438A4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3DF4EB-A3D8-488E-880D-0F01ED7FC1C0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65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DE2737-3A6E-42C3-8BE0-B361694E3A9E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30AE41-3292-4DA9-9D59-4E347E8758C9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54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D829B-E36B-47D5-A59F-DDC1680DB4B6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91781D-4F36-40C7-BFB3-19198AEEFE07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70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FA8E73-72F3-450B-81FB-CC523763AA9C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A8CE5B-BE94-4E06-BA5F-028E050DE71E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08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E5E990-6FB9-4862-B585-B6408F9BD057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CE3B47-2981-4C39-AC26-C9B788F76B82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74415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0393E4-CFAF-4865-8215-D8640E9AB22B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26EB4-EF05-4022-849A-50D3F7D135A6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00181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7B3C62-9352-40DD-83A2-AAF1B9613A2E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D08916-DA7F-4564-A65B-8056EB4A3DD7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91007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C02989-4007-40F4-9E09-F2548B10A606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D19046-C2B1-4D73-A524-338C0C997721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5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67BDD3-EE49-4523-AAAE-FF881540D426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61DACC-8266-4510-89D3-A11358A3D890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08107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5598DA-672C-485C-870D-EDC7052F9E19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7584C8-CE8A-421F-A9D4-D978E08637B6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65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9C71AE-ED53-4587-B8D3-E14A62D9F133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33E47A-55C2-433D-87A8-8578448C8482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94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159125"/>
            <a:ext cx="6096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Arial" panose="020B0604020202020204" pitchFamily="34" charset="0"/>
              </a:rPr>
              <a:t>{</a:t>
            </a:r>
          </a:p>
        </p:txBody>
      </p:sp>
      <p:pic>
        <p:nvPicPr>
          <p:cNvPr id="5" name="Picture 10" descr="img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4A9F3B-A180-4A4D-9131-B24F90162D03}" type="datetimeFigureOut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1BFD5D-2584-4C70-8062-4134408DCC8E}" type="slidenum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70806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D2BA3A-5ACE-4867-95C5-B1F8729331E8}" type="datetimeFigureOut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FBD0B6-A042-4942-B901-AE9D4B3E68F4}" type="slidenum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90198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89600" y="4075113"/>
            <a:ext cx="6096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Arial" panose="020B0604020202020204" pitchFamily="34" charset="0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4F4A41-5F4F-4F9D-B3B4-CE3C7370D43D}" type="datetimeFigureOut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FFF9E6-A1D9-482E-A5C4-84F902770E9B}" type="slidenum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98140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47CBC8-02FE-4C04-880C-A2B39374C80E}" type="datetimeFigureOut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D7CDC9-8C74-40B6-A930-443DDB0D3BFD}" type="slidenum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4772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0F0470-7B57-4050-9412-3EE33B943E0B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48A99-7BFB-4536-8D61-FFCC3D33D057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15432"/>
      </p:ext>
    </p:extLst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9700" y="520700"/>
            <a:ext cx="6096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Arial" panose="020B0604020202020204" pitchFamily="34" charset="0"/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3284" y="520700"/>
            <a:ext cx="6096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Arial" panose="020B0604020202020204" pitchFamily="34" charset="0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BE4B8-6294-4746-A7BC-0FFCEB9FA678}" type="datetimeFigureOut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D44829-BAFE-4EAB-A9B1-9C30B852EE4F}" type="slidenum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64028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87E7C4-0764-4822-93CC-0DFCE6347858}" type="datetimeFigureOut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4A92D1-44D8-49F9-9F22-B5FD11884B5A}" type="slidenum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80866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45C871-46BC-4466-9726-2CA80EEDECE5}" type="datetimeFigureOut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818493-140D-499F-9499-5C5F7F401CC1}" type="slidenum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00039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05651" y="1774826"/>
            <a:ext cx="6096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Arial" panose="020B0604020202020204" pitchFamily="34" charset="0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C4028F-5499-43B0-97AC-3AD6C10A8D10}" type="datetimeFigureOut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402CD0-D3BA-435C-8239-CBA49727A0FE}" type="slidenum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63345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6967" y="3332164"/>
            <a:ext cx="6096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Arial" panose="020B0604020202020204" pitchFamily="34" charset="0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A5911-3C56-4FB1-B588-0A7180036AB6}" type="datetimeFigureOut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4EA24F-81E5-4AE1-852B-88B34345E905}" type="slidenum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2954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7B3D20-DE16-4CC9-A21A-C9042DC21D98}" type="datetimeFigureOut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0F5F9E-905A-45C2-98DF-E96F86010545}" type="slidenum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04732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4C5671-F1B7-4713-8A31-C1294C678687}" type="datetimeFigureOut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14597B-3AC6-4B9E-92EC-631BC4BF518F}" type="slidenum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06730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15" descr="img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05F27F-CC08-436D-9035-32333885EB47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F8E8C5-28CD-42B4-A1E9-9F7E8EAF0D04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51711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F1158E-3BBC-4E51-91D2-5E33CE2FAF81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B5EAED-CBBD-444D-A062-EBC3727C5AFF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57100"/>
      </p:ext>
    </p:extLst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3D5DA9-23EB-4DE0-A3E1-DF76CD22316C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4D0177-EADF-4676-98B9-A42C556A9EC3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676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182A9F-1CE7-4BC3-8625-66C30789CFB6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2402F2-19BA-489E-BBA6-749EBEBC997E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58879"/>
      </p:ext>
    </p:extLst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DD9147-81F0-45AE-97D2-342F4AED3A25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CC80E5-BA27-4003-A9BE-D9A5E0201711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81474"/>
      </p:ext>
    </p:extLst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9F8AFB-5D0D-4DF1-B3C9-7F61ECF45F4D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5464E-3ACB-4ED0-B966-AF385DF5C8E6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87073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0D03AC-4F75-4D35-8C0B-E123DB977CFB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9EFBDA-633C-42D4-973A-442F7600F965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00601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DEFC1A-91C1-4739-8023-2BDFD4E65EC6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A8A98E-56E7-4EFF-9221-6B95141A74D1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17638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C407F1-6FC0-4D62-98F0-5EC4E4354D40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7E522-8E1C-4C5A-A21E-53A98B7A10FE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43169"/>
      </p:ext>
    </p:extLst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lvl1pPr indent="-282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-282575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BF1EC4-0550-4EBF-B84B-C98B366338B0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7A7B45-C0BF-4C81-8E64-AFFF489A4FFD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79864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28AB14-4A7A-4D07-BB17-5A168AA9C2D4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A7BA1-BD88-4634-BF1B-DD1985FB372B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48468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05C7CF-5AF0-4DF9-8BFE-9E42F3F88230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5A1F15-B1FB-4018-942C-E936889C60A7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27976"/>
      </p:ext>
    </p:extLst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1" y="5037663"/>
            <a:ext cx="551167" cy="279400"/>
          </a:xfrm>
        </p:spPr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0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5B0C0B-453D-4DF9-88A9-19F97C2CF3ED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68E699-DD86-442D-A5D5-90A424853E99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91830"/>
      </p:ext>
    </p:extLst>
  </p:cSld>
  <p:clrMapOvr>
    <a:masterClrMapping/>
  </p:clrMapOvr>
  <p:transition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8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9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8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3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2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2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397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69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1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4" y="879961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8" y="2827870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8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20B2BF-2CF7-4512-83BC-2119B5094AC4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AE3B2C-8238-41E1-AE00-1A6F71AFF24E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11780"/>
      </p:ext>
    </p:extLst>
  </p:cSld>
  <p:clrMapOvr>
    <a:masterClrMapping/>
  </p:clrMapOvr>
  <p:transition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604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4" y="879961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8" y="2599261"/>
            <a:ext cx="609600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8863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5099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2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799"/>
            </a:lvl4pPr>
            <a:lvl5pPr marL="1828251" indent="0" algn="ctr">
              <a:buNone/>
              <a:defRPr sz="1799"/>
            </a:lvl5pPr>
            <a:lvl6pPr marL="2285314" indent="0" algn="ctr">
              <a:buNone/>
              <a:defRPr sz="1799"/>
            </a:lvl6pPr>
            <a:lvl7pPr marL="2742377" indent="0" algn="ctr">
              <a:buNone/>
              <a:defRPr sz="1799"/>
            </a:lvl7pPr>
            <a:lvl8pPr marL="3199440" indent="0" algn="ctr">
              <a:buNone/>
              <a:defRPr sz="1799"/>
            </a:lvl8pPr>
            <a:lvl9pPr marL="3656503" indent="0" algn="ctr">
              <a:buNone/>
              <a:defRPr sz="17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DF33987-6305-4E2A-BF18-EF013ECE927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4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6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6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99" b="0" cap="none" baseline="0">
                <a:solidFill>
                  <a:schemeClr val="accent1"/>
                </a:solidFill>
                <a:latin typeface="+mn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9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mg2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304800"/>
            <a:ext cx="10972800" cy="5867400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zh-CN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624C41-318C-4D58-B90E-EE0EEB3EDBA1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10D46D-D783-4B2F-B0EC-1D8F3CAB38DB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2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25395" dir="2700000" algn="ctr" rotWithShape="0">
              <a:srgbClr val="CCCCCC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>
            <a:outerShdw dist="25395" dir="2700000" algn="ctr" rotWithShape="0">
              <a:srgbClr val="CCCCCC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5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/>
                <a:latin typeface="Verdana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00FED-0AF6-495F-95DE-8DB2797F13E1}" type="datetimeFigureOut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45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/>
                <a:latin typeface="Verdana" pitchFamily="34" charset="0"/>
                <a:ea typeface="MS PGothic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45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/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DF758-5597-4F87-B160-5C8E6DAFF0D8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2085" y="6557963"/>
            <a:ext cx="2669116" cy="227012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latin typeface="Trebuchet MS" panose="020B0603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FB9689-7FB0-4610-B935-A358F7390764}" type="datetimeFigureOut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Trebuchet MS" panose="020B0603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434" y="6556375"/>
            <a:ext cx="785284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  <a:latin typeface="Trebuchet MS" panose="020B0603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D83F68-6624-41A6-834B-AD4A6191F0D4}" type="slidenum">
              <a:rPr lang="en-CA" altLang="zh-CN" smtClean="0">
                <a:solidFill>
                  <a:srgbClr val="B13F9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9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5E23A1-D706-436C-AAA8-BA15E33FD162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D5AA2F-846B-40E8-A48D-6B472C2B023A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4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7171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717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7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7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 useBgFill="1">
          <p:nvSpPr>
            <p:cNvPr id="718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91722-A916-4B53-9AC8-3EC00340F206}" type="datetimeFigureOut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11/23/2022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  <a:cs typeface="华文楷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B8C89-26B7-4CD2-B954-E4E2BBAC343D}" type="slidenum">
              <a:rPr lang="en-CA" altLang="zh-CN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20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23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25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Georgia" panose="02040502050405020303" pitchFamily="18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ADDBCF-7067-4ECC-9303-17FB1CC356F7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Georgia" panose="02040502050405020303" pitchFamily="18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Georgia" panose="02040502050405020303" pitchFamily="18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07E462-BA0E-4906-998D-FD5D6EBCBF68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5134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3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2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167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0"/>
            <a:ext cx="8128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4691DB-8881-4DCC-A222-DE06021C4752}" type="datetimeFigureOut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6433" y="6154739"/>
            <a:ext cx="609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433" y="5842000"/>
            <a:ext cx="28448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6CD4B3-6C2E-403D-8477-70B60ADCE8D6}" type="slidenum">
              <a:rPr lang="en-CA" altLang="zh-CN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56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5A788"/>
                </a:solidFill>
                <a:latin typeface="Gill Sans MT" panose="020B0502020104020203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7D1456-4061-4DE5-9FED-43ADE2E29DAF}" type="datetimeFigureOut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11/23/2022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B5A788"/>
                </a:solidFill>
                <a:latin typeface="Gill Sans MT" panose="020B0502020104020203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anose="020B0502020104020203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5428FA-BEF2-42C4-8E1E-F42EEEEC176B}" type="slidenum">
              <a:rPr lang="en-CA" altLang="zh-C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zh-CN" smtClean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F33987-6305-4E2A-BF18-EF013ECE927B}" type="datetimeFigureOut">
              <a:rPr lang="en-US" smtClean="0">
                <a:solidFill>
                  <a:prstClr val="black"/>
                </a:solidFill>
              </a:rPr>
              <a:pPr/>
              <a:t>11/23/2022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6C87F6-986D-49E6-AF40-1B3A1EE806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ltGray">
          <a:xfrm>
            <a:off x="1460" y="0"/>
            <a:ext cx="12192127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3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DF33987-6305-4E2A-BF18-EF013ECE927B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11/23/2022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6C87F6-986D-49E6-AF40-1B3A1EE8064D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 bwMode="ltGray">
          <a:xfrm>
            <a:off x="1460" y="0"/>
            <a:ext cx="12192127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76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26509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44792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18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0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2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38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78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2135188" y="1052514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000" b="1">
                <a:solidFill>
                  <a:schemeClr val="bg1"/>
                </a:solidFill>
                <a:ea typeface="全真中隸書" pitchFamily="49" charset="-120"/>
              </a:rPr>
              <a:t>堅固與擴張</a:t>
            </a:r>
            <a:endParaRPr lang="zh-CN" altLang="en-US" sz="6000">
              <a:solidFill>
                <a:schemeClr val="bg1"/>
              </a:solidFill>
              <a:ea typeface="全真中隸書" pitchFamily="49" charset="-120"/>
            </a:endParaRPr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4400" b="1">
                <a:solidFill>
                  <a:srgbClr val="FFFF00"/>
                </a:solidFill>
              </a:rPr>
              <a:t>(</a:t>
            </a:r>
            <a:r>
              <a:rPr lang="zh-TW" altLang="en-US" sz="4400" b="1">
                <a:solidFill>
                  <a:srgbClr val="FFFF00"/>
                </a:solidFill>
              </a:rPr>
              <a:t>賽五十四</a:t>
            </a:r>
            <a:r>
              <a:rPr lang="en-US" altLang="zh-CN" sz="4400" b="1">
                <a:solidFill>
                  <a:srgbClr val="FFFF00"/>
                </a:solidFill>
              </a:rPr>
              <a:t>1-8)</a:t>
            </a:r>
            <a:endParaRPr lang="en-US" altLang="zh-CN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66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5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馬太福音</a:t>
            </a:r>
            <a:r>
              <a:rPr lang="en-US" altLang="zh-TW" sz="3200" dirty="0">
                <a:ea typeface="新細明體" panose="02020500000000000000" pitchFamily="18" charset="-120"/>
              </a:rPr>
              <a:t>28:18-20</a:t>
            </a:r>
            <a:endParaRPr lang="en-CA" altLang="en-US" sz="1800" dirty="0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6911976" y="3170238"/>
            <a:ext cx="2155825" cy="25447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AutoShape 5"/>
          <p:cNvSpPr>
            <a:spLocks noChangeArrowheads="1"/>
          </p:cNvSpPr>
          <p:nvPr/>
        </p:nvSpPr>
        <p:spPr bwMode="auto">
          <a:xfrm>
            <a:off x="2743201" y="3200056"/>
            <a:ext cx="2155825" cy="25447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prstClr val="black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833688" y="3360739"/>
            <a:ext cx="19224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4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使萬民作主的門徒</a:t>
            </a:r>
            <a:endParaRPr lang="en-CA" altLang="en-US" sz="400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4705350" y="3076576"/>
            <a:ext cx="850900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3" name="AutoShape 9"/>
          <p:cNvSpPr>
            <a:spLocks noChangeAspect="1" noChangeArrowheads="1" noTextEdit="1"/>
          </p:cNvSpPr>
          <p:nvPr/>
        </p:nvSpPr>
        <p:spPr bwMode="gray">
          <a:xfrm flipH="1">
            <a:off x="6257925" y="3073400"/>
            <a:ext cx="857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6262689" y="3076576"/>
            <a:ext cx="852487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425" name="Group 11"/>
          <p:cNvGrpSpPr>
            <a:grpSpLocks/>
          </p:cNvGrpSpPr>
          <p:nvPr/>
        </p:nvGrpSpPr>
        <p:grpSpPr bwMode="auto">
          <a:xfrm>
            <a:off x="4540250" y="1524001"/>
            <a:ext cx="2827338" cy="1528763"/>
            <a:chOff x="1997" y="1314"/>
            <a:chExt cx="1889" cy="1009"/>
          </a:xfrm>
        </p:grpSpPr>
        <p:grpSp>
          <p:nvGrpSpPr>
            <p:cNvPr id="60428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46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1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426" name="Text Box 19"/>
          <p:cNvSpPr txBox="1">
            <a:spLocks noChangeArrowheads="1"/>
          </p:cNvSpPr>
          <p:nvPr/>
        </p:nvSpPr>
        <p:spPr bwMode="auto">
          <a:xfrm>
            <a:off x="5049839" y="1714501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4000" b="1">
                <a:solidFill>
                  <a:srgbClr val="000000"/>
                </a:solidFill>
                <a:latin typeface="Arial" panose="020B0604020202020204" pitchFamily="34" charset="0"/>
                <a:ea typeface="全真中隸書" pitchFamily="49" charset="-120"/>
                <a:cs typeface="Arial" panose="020B0604020202020204" pitchFamily="34" charset="0"/>
              </a:rPr>
              <a:t>大使命</a:t>
            </a:r>
            <a:endParaRPr lang="en-CA" altLang="en-US" sz="4000" b="1">
              <a:solidFill>
                <a:srgbClr val="000000"/>
              </a:solidFill>
              <a:latin typeface="Arial" panose="020B0604020202020204" pitchFamily="34" charset="0"/>
              <a:ea typeface="全真中隸書" pitchFamily="49" charset="-120"/>
              <a:cs typeface="Arial" panose="020B0604020202020204" pitchFamily="34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7175500" y="3429000"/>
            <a:ext cx="2038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400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教導他們遵守主道</a:t>
            </a:r>
            <a:endParaRPr lang="en-CA" altLang="en-US" sz="400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494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9" y="238125"/>
            <a:ext cx="7470774" cy="1174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anose="02020500000000000000" pitchFamily="18" charset="-120"/>
              </a:rPr>
              <a:t>弗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anose="02020500000000000000" pitchFamily="18" charset="-120"/>
              </a:rPr>
              <a:t>四</a:t>
            </a:r>
            <a:r>
              <a:rPr lang="en-CA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11-13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617" y="2266122"/>
            <a:ext cx="11082131" cy="415911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4400" dirty="0">
                <a:latin typeface="+mj-ea"/>
                <a:ea typeface="+mj-ea"/>
              </a:rPr>
              <a:t>11 </a:t>
            </a:r>
            <a:r>
              <a:rPr lang="zh-TW" altLang="en-US" sz="4400" dirty="0">
                <a:latin typeface="+mj-ea"/>
                <a:ea typeface="+mj-ea"/>
              </a:rPr>
              <a:t>他所賜的有使徒、有先知．有傳福音的．有牧師和教師．</a:t>
            </a:r>
            <a:endParaRPr lang="en-US" altLang="zh-TW" sz="4400" dirty="0">
              <a:latin typeface="+mj-ea"/>
              <a:ea typeface="+mj-ea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4400" dirty="0">
                <a:latin typeface="+mj-ea"/>
                <a:ea typeface="+mj-ea"/>
              </a:rPr>
              <a:t>12 </a:t>
            </a:r>
            <a:r>
              <a:rPr lang="zh-TW" altLang="en-US" sz="4400" dirty="0">
                <a:latin typeface="+mj-ea"/>
                <a:ea typeface="+mj-ea"/>
              </a:rPr>
              <a:t>為要成全聖徒、各盡其職、建立基督的身體．</a:t>
            </a:r>
            <a:endParaRPr lang="en-US" altLang="zh-TW" sz="4400" dirty="0">
              <a:latin typeface="+mj-ea"/>
              <a:ea typeface="+mj-ea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4400" dirty="0">
                <a:latin typeface="+mj-ea"/>
                <a:ea typeface="+mj-ea"/>
              </a:rPr>
              <a:t>13 </a:t>
            </a:r>
            <a:r>
              <a:rPr lang="zh-TW" altLang="en-US" sz="4400" dirty="0">
                <a:latin typeface="+mj-ea"/>
                <a:ea typeface="+mj-ea"/>
              </a:rPr>
              <a:t>直等到我們眾人在真道上同歸於一、認識　神的兒子、得以長大成人、滿有基督長成的身量</a:t>
            </a:r>
            <a:r>
              <a:rPr lang="zh-TW" altLang="en-US" sz="4400" dirty="0" smtClean="0">
                <a:latin typeface="+mj-ea"/>
                <a:ea typeface="+mj-ea"/>
              </a:rPr>
              <a:t>．</a:t>
            </a:r>
            <a:endParaRPr lang="en-CA" altLang="en-US" sz="4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526486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7"/>
          <p:cNvGrpSpPr>
            <a:grpSpLocks/>
          </p:cNvGrpSpPr>
          <p:nvPr/>
        </p:nvGrpSpPr>
        <p:grpSpPr bwMode="auto">
          <a:xfrm>
            <a:off x="1941514" y="735496"/>
            <a:ext cx="9399034" cy="5717693"/>
            <a:chOff x="528" y="1200"/>
            <a:chExt cx="4667" cy="2860"/>
          </a:xfrm>
        </p:grpSpPr>
        <p:grpSp>
          <p:nvGrpSpPr>
            <p:cNvPr id="147461" name="Group 3"/>
            <p:cNvGrpSpPr>
              <a:grpSpLocks/>
            </p:cNvGrpSpPr>
            <p:nvPr/>
          </p:nvGrpSpPr>
          <p:grpSpPr bwMode="auto">
            <a:xfrm>
              <a:off x="1827" y="1200"/>
              <a:ext cx="2017" cy="1823"/>
              <a:chOff x="1875" y="1824"/>
              <a:chExt cx="2017" cy="1823"/>
            </a:xfrm>
          </p:grpSpPr>
          <p:sp>
            <p:nvSpPr>
              <p:cNvPr id="46084" name="AutoShape 4"/>
              <p:cNvSpPr>
                <a:spLocks noChangeArrowheads="1"/>
              </p:cNvSpPr>
              <p:nvPr/>
            </p:nvSpPr>
            <p:spPr bwMode="gray">
              <a:xfrm rot="16200000" flipH="1">
                <a:off x="1823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6085" name="AutoShape 5"/>
              <p:cNvSpPr>
                <a:spLocks noChangeArrowheads="1"/>
              </p:cNvSpPr>
              <p:nvPr/>
            </p:nvSpPr>
            <p:spPr bwMode="gray">
              <a:xfrm rot="5400000" flipH="1">
                <a:off x="3634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6086" name="AutoShape 6"/>
              <p:cNvSpPr>
                <a:spLocks noChangeArrowheads="1"/>
              </p:cNvSpPr>
              <p:nvPr/>
            </p:nvSpPr>
            <p:spPr bwMode="gray">
              <a:xfrm rot="10800000" flipH="1">
                <a:off x="2725" y="3441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47479" name="Oval 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7480" name="Oval 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6089" name="Oval 9"/>
              <p:cNvSpPr>
                <a:spLocks noChangeArrowheads="1"/>
              </p:cNvSpPr>
              <p:nvPr/>
            </p:nvSpPr>
            <p:spPr bwMode="gray">
              <a:xfrm>
                <a:off x="2254" y="2489"/>
                <a:ext cx="152" cy="28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47482" name="Oval 10"/>
              <p:cNvSpPr>
                <a:spLocks noChangeArrowheads="1"/>
              </p:cNvSpPr>
              <p:nvPr/>
            </p:nvSpPr>
            <p:spPr bwMode="gray">
              <a:xfrm>
                <a:off x="2254" y="2489"/>
                <a:ext cx="152" cy="28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6091" name="Oval 11"/>
              <p:cNvSpPr>
                <a:spLocks noChangeArrowheads="1"/>
              </p:cNvSpPr>
              <p:nvPr/>
            </p:nvSpPr>
            <p:spPr bwMode="gray">
              <a:xfrm>
                <a:off x="2335" y="2489"/>
                <a:ext cx="1096" cy="28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47484" name="Oval 12"/>
              <p:cNvSpPr>
                <a:spLocks noChangeArrowheads="1"/>
              </p:cNvSpPr>
              <p:nvPr/>
            </p:nvSpPr>
            <p:spPr bwMode="gray">
              <a:xfrm>
                <a:off x="2337" y="2489"/>
                <a:ext cx="1096" cy="28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6093" name="AutoShape 13"/>
            <p:cNvSpPr>
              <a:spLocks noChangeArrowheads="1"/>
            </p:cNvSpPr>
            <p:nvPr/>
          </p:nvSpPr>
          <p:spPr bwMode="gray">
            <a:xfrm>
              <a:off x="528" y="2208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6094" name="AutoShape 14"/>
            <p:cNvSpPr>
              <a:spLocks noChangeArrowheads="1"/>
            </p:cNvSpPr>
            <p:nvPr/>
          </p:nvSpPr>
          <p:spPr bwMode="gray">
            <a:xfrm>
              <a:off x="528" y="1872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6095" name="AutoShape 15"/>
            <p:cNvSpPr>
              <a:spLocks noChangeArrowheads="1"/>
            </p:cNvSpPr>
            <p:nvPr/>
          </p:nvSpPr>
          <p:spPr bwMode="gray">
            <a:xfrm>
              <a:off x="528" y="153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6096" name="AutoShape 16"/>
            <p:cNvSpPr>
              <a:spLocks noChangeArrowheads="1"/>
            </p:cNvSpPr>
            <p:nvPr/>
          </p:nvSpPr>
          <p:spPr bwMode="gray">
            <a:xfrm>
              <a:off x="3984" y="2208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6097" name="AutoShape 17"/>
            <p:cNvSpPr>
              <a:spLocks noChangeArrowheads="1"/>
            </p:cNvSpPr>
            <p:nvPr/>
          </p:nvSpPr>
          <p:spPr bwMode="gray">
            <a:xfrm>
              <a:off x="3984" y="1872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6098" name="AutoShape 18"/>
            <p:cNvSpPr>
              <a:spLocks noChangeArrowheads="1"/>
            </p:cNvSpPr>
            <p:nvPr/>
          </p:nvSpPr>
          <p:spPr bwMode="gray">
            <a:xfrm>
              <a:off x="3984" y="153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47468" name="Text Box 19"/>
            <p:cNvSpPr txBox="1">
              <a:spLocks noChangeArrowheads="1"/>
            </p:cNvSpPr>
            <p:nvPr/>
          </p:nvSpPr>
          <p:spPr bwMode="gray">
            <a:xfrm>
              <a:off x="2248" y="1623"/>
              <a:ext cx="1166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/>
              <a:r>
                <a:rPr lang="zh-TW" altLang="en-US" sz="3200" dirty="0">
                  <a:solidFill>
                    <a:srgbClr val="C00000"/>
                  </a:solidFill>
                  <a:latin typeface="Arial" panose="020B0604020202020204" pitchFamily="34" charset="0"/>
                </a:rPr>
                <a:t>成全聖徒</a:t>
              </a:r>
              <a:r>
                <a:rPr lang="en-US" altLang="zh-TW" sz="3200" dirty="0">
                  <a:solidFill>
                    <a:srgbClr val="C00000"/>
                  </a:solidFill>
                  <a:latin typeface="Arial" panose="020B0604020202020204" pitchFamily="34" charset="0"/>
                </a:rPr>
                <a:t>:</a:t>
              </a:r>
              <a:r>
                <a:rPr lang="en-US" altLang="zh-TW" sz="32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/>
              <a:r>
                <a:rPr lang="zh-TW" altLang="en-US" sz="3200" dirty="0">
                  <a:solidFill>
                    <a:schemeClr val="bg1"/>
                  </a:solidFill>
                  <a:latin typeface="Arial" panose="020B0604020202020204" pitchFamily="34" charset="0"/>
                </a:rPr>
                <a:t>全教會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的</a:t>
              </a:r>
              <a:endParaRPr lang="en-US" altLang="zh-TW" sz="3200" dirty="0" smtClean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zh-TW" altLang="en-US" sz="32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弟兄</a:t>
              </a:r>
              <a:r>
                <a:rPr lang="zh-TW" altLang="en-US" sz="3200" dirty="0">
                  <a:solidFill>
                    <a:srgbClr val="002060"/>
                  </a:solidFill>
                  <a:latin typeface="Arial" panose="020B0604020202020204" pitchFamily="34" charset="0"/>
                </a:rPr>
                <a:t>姊妹</a:t>
              </a:r>
              <a:endParaRPr lang="en-CA" altLang="en-US" sz="32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100" name="AutoShape 20"/>
            <p:cNvSpPr>
              <a:spLocks noChangeArrowheads="1"/>
            </p:cNvSpPr>
            <p:nvPr/>
          </p:nvSpPr>
          <p:spPr bwMode="auto">
            <a:xfrm>
              <a:off x="1468" y="3051"/>
              <a:ext cx="2863" cy="10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>
                <a:defRPr/>
              </a:pPr>
              <a:r>
                <a:rPr lang="zh-TW" altLang="en-US" sz="2400">
                  <a:latin typeface="Arial" panose="020B0604020202020204" pitchFamily="34" charset="0"/>
                </a:rPr>
                <a:t>直等到我們眾人在真道上</a:t>
              </a:r>
              <a:endParaRPr lang="en-US" altLang="zh-TW" sz="2400">
                <a:latin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TW" altLang="en-US" sz="2400">
                  <a:latin typeface="Arial" panose="020B0604020202020204" pitchFamily="34" charset="0"/>
                </a:rPr>
                <a:t>同歸於一、認識　神的兒子、</a:t>
              </a:r>
              <a:endParaRPr lang="en-US" altLang="zh-TW" sz="2400">
                <a:latin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TW" altLang="en-US" sz="2400">
                  <a:latin typeface="Arial" panose="020B0604020202020204" pitchFamily="34" charset="0"/>
                </a:rPr>
                <a:t>得以長大成人、</a:t>
              </a:r>
              <a:endParaRPr lang="en-US" altLang="zh-TW" sz="2400">
                <a:latin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TW" altLang="en-US" sz="2400">
                  <a:latin typeface="Arial" panose="020B0604020202020204" pitchFamily="34" charset="0"/>
                </a:rPr>
                <a:t>滿有基督長成的身量</a:t>
              </a:r>
              <a:endParaRPr lang="en-CA" altLang="en-US" sz="2400">
                <a:latin typeface="Verdana" panose="020B0604030504040204" pitchFamily="34" charset="0"/>
              </a:endParaRPr>
            </a:p>
          </p:txBody>
        </p:sp>
        <p:sp>
          <p:nvSpPr>
            <p:cNvPr id="147470" name="Text Box 21"/>
            <p:cNvSpPr txBox="1">
              <a:spLocks noChangeArrowheads="1"/>
            </p:cNvSpPr>
            <p:nvPr/>
          </p:nvSpPr>
          <p:spPr bwMode="gray">
            <a:xfrm>
              <a:off x="624" y="1635"/>
              <a:ext cx="87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>
                  <a:solidFill>
                    <a:schemeClr val="bg1"/>
                  </a:solidFill>
                  <a:latin typeface="Arial" panose="020B0604020202020204" pitchFamily="34" charset="0"/>
                </a:rPr>
                <a:t>使徒 先知</a:t>
              </a:r>
              <a:endParaRPr lang="en-CA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471" name="Text Box 22"/>
            <p:cNvSpPr txBox="1">
              <a:spLocks noChangeArrowheads="1"/>
            </p:cNvSpPr>
            <p:nvPr/>
          </p:nvSpPr>
          <p:spPr bwMode="gray">
            <a:xfrm>
              <a:off x="739" y="1971"/>
              <a:ext cx="64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>
                  <a:solidFill>
                    <a:schemeClr val="bg1"/>
                  </a:solidFill>
                  <a:latin typeface="Arial" panose="020B0604020202020204" pitchFamily="34" charset="0"/>
                </a:rPr>
                <a:t>傳福音</a:t>
              </a:r>
              <a:endParaRPr lang="en-CA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472" name="Text Box 23"/>
            <p:cNvSpPr txBox="1">
              <a:spLocks noChangeArrowheads="1"/>
            </p:cNvSpPr>
            <p:nvPr/>
          </p:nvSpPr>
          <p:spPr bwMode="gray">
            <a:xfrm>
              <a:off x="625" y="2307"/>
              <a:ext cx="87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>
                  <a:solidFill>
                    <a:schemeClr val="bg1"/>
                  </a:solidFill>
                  <a:latin typeface="Arial" panose="020B0604020202020204" pitchFamily="34" charset="0"/>
                </a:rPr>
                <a:t>牧師 教師</a:t>
              </a:r>
              <a:endParaRPr lang="en-CA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473" name="Text Box 24"/>
            <p:cNvSpPr txBox="1">
              <a:spLocks noChangeArrowheads="1"/>
            </p:cNvSpPr>
            <p:nvPr/>
          </p:nvSpPr>
          <p:spPr bwMode="gray">
            <a:xfrm>
              <a:off x="4189" y="1635"/>
              <a:ext cx="82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>
                  <a:solidFill>
                    <a:schemeClr val="bg1"/>
                  </a:solidFill>
                  <a:latin typeface="Arial" panose="020B0604020202020204" pitchFamily="34" charset="0"/>
                </a:rPr>
                <a:t>各盡其職</a:t>
              </a:r>
              <a:endParaRPr lang="en-CA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474" name="Text Box 25"/>
            <p:cNvSpPr txBox="1">
              <a:spLocks noChangeArrowheads="1"/>
            </p:cNvSpPr>
            <p:nvPr/>
          </p:nvSpPr>
          <p:spPr bwMode="gray">
            <a:xfrm>
              <a:off x="4009" y="1971"/>
              <a:ext cx="118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>
                  <a:solidFill>
                    <a:schemeClr val="bg1"/>
                  </a:solidFill>
                  <a:latin typeface="Arial" panose="020B0604020202020204" pitchFamily="34" charset="0"/>
                </a:rPr>
                <a:t>建立基督身體</a:t>
              </a:r>
              <a:endParaRPr lang="en-CA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475" name="Text Box 26"/>
            <p:cNvSpPr txBox="1">
              <a:spLocks noChangeArrowheads="1"/>
            </p:cNvSpPr>
            <p:nvPr/>
          </p:nvSpPr>
          <p:spPr bwMode="gray">
            <a:xfrm>
              <a:off x="4189" y="2307"/>
              <a:ext cx="82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>
                  <a:solidFill>
                    <a:schemeClr val="bg1"/>
                  </a:solidFill>
                  <a:latin typeface="Arial" panose="020B0604020202020204" pitchFamily="34" charset="0"/>
                </a:rPr>
                <a:t>傳揚福音</a:t>
              </a:r>
              <a:endParaRPr lang="en-CA" altLang="en-US" sz="24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4019048" y="2092506"/>
            <a:ext cx="7921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906" y="274383"/>
            <a:ext cx="1772753" cy="62755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信徒</a:t>
            </a:r>
            <a:r>
              <a:rPr lang="zh-TW" alt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門訓</a:t>
            </a:r>
            <a:endParaRPr lang="en-CA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4576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13100" y="404813"/>
            <a:ext cx="7200900" cy="1485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anose="02020500000000000000" pitchFamily="18" charset="-120"/>
              </a:rPr>
              <a:t>三股合成的繩子</a:t>
            </a:r>
            <a:endParaRPr lang="en-CA" alt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8483" name="Group 41"/>
          <p:cNvGrpSpPr>
            <a:grpSpLocks/>
          </p:cNvGrpSpPr>
          <p:nvPr/>
        </p:nvGrpSpPr>
        <p:grpSpPr bwMode="auto">
          <a:xfrm>
            <a:off x="1669775" y="2146852"/>
            <a:ext cx="9293086" cy="4273825"/>
            <a:chOff x="476" y="1552"/>
            <a:chExt cx="4969" cy="2177"/>
          </a:xfrm>
        </p:grpSpPr>
        <p:sp>
          <p:nvSpPr>
            <p:cNvPr id="148484" name="AutoShape 3"/>
            <p:cNvSpPr>
              <a:spLocks noChangeArrowheads="1"/>
            </p:cNvSpPr>
            <p:nvPr/>
          </p:nvSpPr>
          <p:spPr bwMode="gray">
            <a:xfrm>
              <a:off x="1837" y="1891"/>
              <a:ext cx="318" cy="36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8485" name="AutoShape 4"/>
            <p:cNvSpPr>
              <a:spLocks noChangeArrowheads="1"/>
            </p:cNvSpPr>
            <p:nvPr/>
          </p:nvSpPr>
          <p:spPr bwMode="gray">
            <a:xfrm>
              <a:off x="3560" y="1891"/>
              <a:ext cx="318" cy="363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9157" name="Oval 5"/>
            <p:cNvSpPr>
              <a:spLocks noChangeArrowheads="1"/>
            </p:cNvSpPr>
            <p:nvPr/>
          </p:nvSpPr>
          <p:spPr bwMode="gray">
            <a:xfrm>
              <a:off x="3923" y="1900"/>
              <a:ext cx="174" cy="3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9158" name="Oval 6"/>
            <p:cNvSpPr>
              <a:spLocks noChangeArrowheads="1"/>
            </p:cNvSpPr>
            <p:nvPr/>
          </p:nvSpPr>
          <p:spPr bwMode="gray">
            <a:xfrm>
              <a:off x="3923" y="1900"/>
              <a:ext cx="174" cy="3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9159" name="Oval 7"/>
            <p:cNvSpPr>
              <a:spLocks noChangeArrowheads="1"/>
            </p:cNvSpPr>
            <p:nvPr/>
          </p:nvSpPr>
          <p:spPr bwMode="gray">
            <a:xfrm>
              <a:off x="4012" y="1901"/>
              <a:ext cx="1183" cy="3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9160" name="Oval 8"/>
            <p:cNvSpPr>
              <a:spLocks noChangeArrowheads="1"/>
            </p:cNvSpPr>
            <p:nvPr/>
          </p:nvSpPr>
          <p:spPr bwMode="gray">
            <a:xfrm>
              <a:off x="4032" y="1906"/>
              <a:ext cx="1183" cy="34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48490" name="Oval 9"/>
            <p:cNvSpPr>
              <a:spLocks noChangeArrowheads="1"/>
            </p:cNvSpPr>
            <p:nvPr/>
          </p:nvSpPr>
          <p:spPr bwMode="gray">
            <a:xfrm>
              <a:off x="4076" y="1900"/>
              <a:ext cx="1065" cy="3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9162" name="Oval 10"/>
            <p:cNvSpPr>
              <a:spLocks noChangeArrowheads="1"/>
            </p:cNvSpPr>
            <p:nvPr/>
          </p:nvSpPr>
          <p:spPr bwMode="gray">
            <a:xfrm>
              <a:off x="476" y="1896"/>
              <a:ext cx="174" cy="34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9163" name="Oval 11"/>
            <p:cNvSpPr>
              <a:spLocks noChangeArrowheads="1"/>
            </p:cNvSpPr>
            <p:nvPr/>
          </p:nvSpPr>
          <p:spPr bwMode="gray">
            <a:xfrm>
              <a:off x="476" y="1896"/>
              <a:ext cx="174" cy="34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9164" name="Oval 12"/>
            <p:cNvSpPr>
              <a:spLocks noChangeArrowheads="1"/>
            </p:cNvSpPr>
            <p:nvPr/>
          </p:nvSpPr>
          <p:spPr bwMode="gray">
            <a:xfrm>
              <a:off x="566" y="1898"/>
              <a:ext cx="1185" cy="34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9165" name="Oval 13"/>
            <p:cNvSpPr>
              <a:spLocks noChangeArrowheads="1"/>
            </p:cNvSpPr>
            <p:nvPr/>
          </p:nvSpPr>
          <p:spPr bwMode="gray">
            <a:xfrm>
              <a:off x="566" y="1899"/>
              <a:ext cx="1185" cy="34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48495" name="Oval 14"/>
            <p:cNvSpPr>
              <a:spLocks noChangeArrowheads="1"/>
            </p:cNvSpPr>
            <p:nvPr/>
          </p:nvSpPr>
          <p:spPr bwMode="gray">
            <a:xfrm>
              <a:off x="624" y="1896"/>
              <a:ext cx="1065" cy="3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48496" name="Group 15"/>
            <p:cNvGrpSpPr>
              <a:grpSpLocks/>
            </p:cNvGrpSpPr>
            <p:nvPr/>
          </p:nvGrpSpPr>
          <p:grpSpPr bwMode="auto">
            <a:xfrm>
              <a:off x="641" y="1552"/>
              <a:ext cx="1031" cy="1031"/>
              <a:chOff x="4166" y="1706"/>
              <a:chExt cx="1252" cy="1252"/>
            </a:xfrm>
          </p:grpSpPr>
          <p:sp>
            <p:nvSpPr>
              <p:cNvPr id="148518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8519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8520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8521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9172" name="Oval 20"/>
            <p:cNvSpPr>
              <a:spLocks noChangeArrowheads="1"/>
            </p:cNvSpPr>
            <p:nvPr/>
          </p:nvSpPr>
          <p:spPr bwMode="gray">
            <a:xfrm>
              <a:off x="2200" y="1900"/>
              <a:ext cx="174" cy="3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9173" name="Oval 21"/>
            <p:cNvSpPr>
              <a:spLocks noChangeArrowheads="1"/>
            </p:cNvSpPr>
            <p:nvPr/>
          </p:nvSpPr>
          <p:spPr bwMode="gray">
            <a:xfrm>
              <a:off x="2200" y="1900"/>
              <a:ext cx="174" cy="3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9174" name="Oval 22"/>
            <p:cNvSpPr>
              <a:spLocks noChangeArrowheads="1"/>
            </p:cNvSpPr>
            <p:nvPr/>
          </p:nvSpPr>
          <p:spPr bwMode="gray">
            <a:xfrm>
              <a:off x="2289" y="1901"/>
              <a:ext cx="1184" cy="3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9175" name="Oval 23"/>
            <p:cNvSpPr>
              <a:spLocks noChangeArrowheads="1"/>
            </p:cNvSpPr>
            <p:nvPr/>
          </p:nvSpPr>
          <p:spPr bwMode="gray">
            <a:xfrm>
              <a:off x="2290" y="1903"/>
              <a:ext cx="1183" cy="3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48501" name="Oval 24"/>
            <p:cNvSpPr>
              <a:spLocks noChangeArrowheads="1"/>
            </p:cNvSpPr>
            <p:nvPr/>
          </p:nvSpPr>
          <p:spPr bwMode="gray">
            <a:xfrm>
              <a:off x="2348" y="1900"/>
              <a:ext cx="1065" cy="3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48502" name="Group 25"/>
            <p:cNvGrpSpPr>
              <a:grpSpLocks/>
            </p:cNvGrpSpPr>
            <p:nvPr/>
          </p:nvGrpSpPr>
          <p:grpSpPr bwMode="auto">
            <a:xfrm>
              <a:off x="2365" y="1552"/>
              <a:ext cx="1031" cy="1031"/>
              <a:chOff x="4166" y="1706"/>
              <a:chExt cx="1252" cy="1252"/>
            </a:xfrm>
          </p:grpSpPr>
          <p:sp>
            <p:nvSpPr>
              <p:cNvPr id="148514" name="Oval 2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8515" name="Oval 2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8516" name="Oval 2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8517" name="Oval 2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8503" name="Group 30"/>
            <p:cNvGrpSpPr>
              <a:grpSpLocks/>
            </p:cNvGrpSpPr>
            <p:nvPr/>
          </p:nvGrpSpPr>
          <p:grpSpPr bwMode="auto">
            <a:xfrm>
              <a:off x="4095" y="1552"/>
              <a:ext cx="1031" cy="1031"/>
              <a:chOff x="4166" y="1706"/>
              <a:chExt cx="1252" cy="1252"/>
            </a:xfrm>
          </p:grpSpPr>
          <p:sp>
            <p:nvSpPr>
              <p:cNvPr id="148510" name="Oval 3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8511" name="Oval 3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8512" name="Oval 3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8513" name="Oval 3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9187" name="AutoShape 35"/>
            <p:cNvSpPr>
              <a:spLocks noChangeArrowheads="1"/>
            </p:cNvSpPr>
            <p:nvPr/>
          </p:nvSpPr>
          <p:spPr bwMode="gray">
            <a:xfrm>
              <a:off x="507" y="2987"/>
              <a:ext cx="1296" cy="325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>
                <a:defRPr/>
              </a:pPr>
              <a:r>
                <a:rPr lang="zh-TW" altLang="en-US" sz="3600" dirty="0">
                  <a:solidFill>
                    <a:srgbClr val="000000"/>
                  </a:solidFill>
                  <a:latin typeface="+mj-ea"/>
                  <a:ea typeface="+mj-ea"/>
                </a:rPr>
                <a:t>主耶穌</a:t>
              </a:r>
              <a:endParaRPr lang="en-CA" alt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49188" name="AutoShape 36"/>
            <p:cNvSpPr>
              <a:spLocks noChangeArrowheads="1"/>
            </p:cNvSpPr>
            <p:nvPr/>
          </p:nvSpPr>
          <p:spPr bwMode="gray">
            <a:xfrm>
              <a:off x="2109" y="2916"/>
              <a:ext cx="1643" cy="813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TW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使徒 先知 </a:t>
              </a:r>
              <a:endParaRPr lang="en-US" altLang="zh-TW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zh-TW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傳福音 牧師 教師</a:t>
              </a:r>
              <a:endParaRPr lang="en-CA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  <p:sp>
          <p:nvSpPr>
            <p:cNvPr id="49189" name="AutoShape 37"/>
            <p:cNvSpPr>
              <a:spLocks noChangeArrowheads="1"/>
            </p:cNvSpPr>
            <p:nvPr/>
          </p:nvSpPr>
          <p:spPr bwMode="gray">
            <a:xfrm>
              <a:off x="3963" y="2987"/>
              <a:ext cx="1482" cy="742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>
                <a:defRPr/>
              </a:pPr>
              <a:r>
                <a:rPr lang="zh-TW" alt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ea"/>
                  <a:ea typeface="+mj-ea"/>
                </a:rPr>
                <a:t>全教會弟兄姊妹</a:t>
              </a:r>
              <a:endParaRPr lang="en-CA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48507" name="Text Box 38"/>
            <p:cNvSpPr txBox="1">
              <a:spLocks noChangeArrowheads="1"/>
            </p:cNvSpPr>
            <p:nvPr/>
          </p:nvSpPr>
          <p:spPr bwMode="gray">
            <a:xfrm>
              <a:off x="563" y="1815"/>
              <a:ext cx="116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/>
              <a:r>
                <a:rPr lang="zh-TW" altLang="en-US" sz="3200">
                  <a:solidFill>
                    <a:srgbClr val="000000"/>
                  </a:solidFill>
                  <a:latin typeface="Arial" panose="020B0604020202020204" pitchFamily="34" charset="0"/>
                </a:rPr>
                <a:t>總教練</a:t>
              </a:r>
              <a:endParaRPr lang="en-CA" altLang="en-US" sz="3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508" name="Text Box 39"/>
            <p:cNvSpPr txBox="1">
              <a:spLocks noChangeArrowheads="1"/>
            </p:cNvSpPr>
            <p:nvPr/>
          </p:nvSpPr>
          <p:spPr bwMode="gray">
            <a:xfrm>
              <a:off x="2549" y="1933"/>
              <a:ext cx="67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/>
              <a:r>
                <a:rPr lang="zh-TW" altLang="en-US" sz="3200">
                  <a:latin typeface="Arial" panose="020B0604020202020204" pitchFamily="34" charset="0"/>
                </a:rPr>
                <a:t>教練</a:t>
              </a:r>
              <a:endParaRPr lang="en-CA" altLang="en-US" sz="3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509" name="Text Box 40"/>
            <p:cNvSpPr txBox="1">
              <a:spLocks noChangeArrowheads="1"/>
            </p:cNvSpPr>
            <p:nvPr/>
          </p:nvSpPr>
          <p:spPr bwMode="gray">
            <a:xfrm>
              <a:off x="4277" y="1933"/>
              <a:ext cx="67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/>
              <a:r>
                <a:rPr lang="zh-TW" altLang="en-US" sz="3200">
                  <a:solidFill>
                    <a:srgbClr val="000000"/>
                  </a:solidFill>
                  <a:latin typeface="Arial" panose="020B0604020202020204" pitchFamily="34" charset="0"/>
                </a:rPr>
                <a:t>信徒</a:t>
              </a:r>
              <a:endParaRPr lang="en-CA" altLang="en-US" sz="3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4199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78" y="304349"/>
            <a:ext cx="4607584" cy="118982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anose="02020500000000000000" pitchFamily="18" charset="-120"/>
              </a:rPr>
              <a:t>成全聖徒</a:t>
            </a:r>
            <a:endParaRPr lang="en-CA" alt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507" name="AutoShape 3"/>
          <p:cNvSpPr>
            <a:spLocks noChangeArrowheads="1"/>
          </p:cNvSpPr>
          <p:nvPr/>
        </p:nvSpPr>
        <p:spPr bwMode="auto">
          <a:xfrm>
            <a:off x="6911975" y="3170239"/>
            <a:ext cx="2713038" cy="31384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/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49508" name="AutoShape 5"/>
          <p:cNvSpPr>
            <a:spLocks noChangeArrowheads="1"/>
          </p:cNvSpPr>
          <p:nvPr/>
        </p:nvSpPr>
        <p:spPr bwMode="auto">
          <a:xfrm>
            <a:off x="2424113" y="3170239"/>
            <a:ext cx="2474912" cy="31384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/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755901" y="4076701"/>
            <a:ext cx="1655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r>
              <a:rPr lang="zh-TW" altLang="en-US" sz="5400">
                <a:latin typeface="Arial" panose="020B0604020202020204" pitchFamily="34" charset="0"/>
              </a:rPr>
              <a:t>裝備</a:t>
            </a:r>
            <a:endParaRPr lang="en-CA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4705350" y="3076576"/>
            <a:ext cx="850900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49511" name="AutoShape 9"/>
          <p:cNvSpPr>
            <a:spLocks noChangeAspect="1" noChangeArrowheads="1" noTextEdit="1"/>
          </p:cNvSpPr>
          <p:nvPr/>
        </p:nvSpPr>
        <p:spPr bwMode="gray">
          <a:xfrm flipH="1">
            <a:off x="6257925" y="3073400"/>
            <a:ext cx="857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6262689" y="3076576"/>
            <a:ext cx="852487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CA"/>
          </a:p>
        </p:txBody>
      </p:sp>
      <p:grpSp>
        <p:nvGrpSpPr>
          <p:cNvPr id="149513" name="Group 11"/>
          <p:cNvGrpSpPr>
            <a:grpSpLocks/>
          </p:cNvGrpSpPr>
          <p:nvPr/>
        </p:nvGrpSpPr>
        <p:grpSpPr bwMode="auto">
          <a:xfrm>
            <a:off x="4540250" y="1524001"/>
            <a:ext cx="2827338" cy="1528763"/>
            <a:chOff x="1997" y="1314"/>
            <a:chExt cx="1889" cy="1009"/>
          </a:xfrm>
        </p:grpSpPr>
        <p:grpSp>
          <p:nvGrpSpPr>
            <p:cNvPr id="149516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46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1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149514" name="Text Box 19"/>
          <p:cNvSpPr txBox="1">
            <a:spLocks noChangeArrowheads="1"/>
          </p:cNvSpPr>
          <p:nvPr/>
        </p:nvSpPr>
        <p:spPr bwMode="auto">
          <a:xfrm>
            <a:off x="5307014" y="1714501"/>
            <a:ext cx="120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algn="ctr"/>
            <a:r>
              <a:rPr lang="zh-TW" altLang="en-US" sz="4000">
                <a:solidFill>
                  <a:srgbClr val="002060"/>
                </a:solidFill>
                <a:latin typeface="Arial" panose="020B0604020202020204" pitchFamily="34" charset="0"/>
                <a:ea typeface="全真中隸書" pitchFamily="49" charset="-120"/>
              </a:rPr>
              <a:t>成全</a:t>
            </a:r>
            <a:endParaRPr lang="en-CA" altLang="en-US" sz="4000">
              <a:solidFill>
                <a:srgbClr val="002060"/>
              </a:solidFill>
              <a:latin typeface="Arial" panose="020B0604020202020204" pitchFamily="34" charset="0"/>
              <a:ea typeface="全真中隸書" pitchFamily="49" charset="-12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7497764" y="4076701"/>
            <a:ext cx="1944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  <a:lvl2pPr marL="742950" indent="-28575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2pPr>
            <a:lvl3pPr marL="11430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3pPr>
            <a:lvl4pPr marL="16002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4pPr>
            <a:lvl5pPr marL="2057400" indent="-228600"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lang="zh-TW" altLang="en-US" sz="5400">
                <a:latin typeface="Arial" panose="020B0604020202020204" pitchFamily="34" charset="0"/>
              </a:rPr>
              <a:t>補網</a:t>
            </a:r>
            <a:endParaRPr lang="en-CA" altLang="en-US" sz="5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405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27439" y="361950"/>
            <a:ext cx="5151437" cy="1485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anose="02020500000000000000" pitchFamily="18" charset="-120"/>
              </a:rPr>
              <a:t>信徒成長</a:t>
            </a:r>
            <a:endParaRPr lang="en-CA" altLang="en-US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24113" y="1834513"/>
            <a:ext cx="2413000" cy="4834576"/>
            <a:chOff x="720" y="1299"/>
            <a:chExt cx="1367" cy="2539"/>
          </a:xfrm>
        </p:grpSpPr>
        <p:sp>
          <p:nvSpPr>
            <p:cNvPr id="150561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264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62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63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64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65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66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50567" name="Group 10"/>
            <p:cNvGrpSpPr>
              <a:grpSpLocks/>
            </p:cNvGrpSpPr>
            <p:nvPr/>
          </p:nvGrpSpPr>
          <p:grpSpPr bwMode="auto"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150570" name="Oval 11"/>
              <p:cNvSpPr>
                <a:spLocks noChangeArrowheads="1"/>
              </p:cNvSpPr>
              <p:nvPr/>
            </p:nvSpPr>
            <p:spPr bwMode="gray">
              <a:xfrm>
                <a:off x="1289" y="691"/>
                <a:ext cx="668" cy="45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0571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0572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0573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0574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0568" name="Text Box 16"/>
            <p:cNvSpPr txBox="1">
              <a:spLocks noChangeArrowheads="1"/>
            </p:cNvSpPr>
            <p:nvPr/>
          </p:nvSpPr>
          <p:spPr bwMode="gray">
            <a:xfrm>
              <a:off x="1287" y="1354"/>
              <a:ext cx="20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CA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69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16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lvl="1" eaLnBrk="1" hangingPunct="1"/>
              <a:r>
                <a:rPr lang="zh-TW" altLang="en-US" sz="4000">
                  <a:latin typeface="Arial" panose="020B0604020202020204" pitchFamily="34" charset="0"/>
                </a:rPr>
                <a:t>建立基督的身體</a:t>
              </a:r>
              <a:endParaRPr lang="en-CA" altLang="en-US" sz="40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029200" y="1834736"/>
            <a:ext cx="2166938" cy="5023265"/>
            <a:chOff x="2208" y="1299"/>
            <a:chExt cx="1365" cy="2539"/>
          </a:xfrm>
        </p:grpSpPr>
        <p:sp>
          <p:nvSpPr>
            <p:cNvPr id="150548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49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50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51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52" name="Oval 23"/>
            <p:cNvSpPr>
              <a:spLocks noChangeArrowheads="1"/>
            </p:cNvSpPr>
            <p:nvPr/>
          </p:nvSpPr>
          <p:spPr bwMode="gray">
            <a:xfrm>
              <a:off x="2677" y="1367"/>
              <a:ext cx="405" cy="2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53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54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55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56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57" name="Text Box 28"/>
            <p:cNvSpPr txBox="1">
              <a:spLocks noChangeArrowheads="1"/>
            </p:cNvSpPr>
            <p:nvPr/>
          </p:nvSpPr>
          <p:spPr bwMode="gray">
            <a:xfrm>
              <a:off x="2763" y="1354"/>
              <a:ext cx="2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CA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58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lvl="1" eaLnBrk="1" hangingPunct="1"/>
              <a:r>
                <a:rPr lang="zh-TW" altLang="en-US" sz="4000">
                  <a:latin typeface="Arial" panose="020B0604020202020204" pitchFamily="34" charset="0"/>
                </a:rPr>
                <a:t>認識神的兒子</a:t>
              </a:r>
              <a:endParaRPr lang="en-CA" altLang="en-US" sz="4000">
                <a:latin typeface="Arial" panose="020B0604020202020204" pitchFamily="34" charset="0"/>
              </a:endParaRPr>
            </a:p>
          </p:txBody>
        </p:sp>
        <p:sp>
          <p:nvSpPr>
            <p:cNvPr id="150559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60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385051" y="1834736"/>
            <a:ext cx="2170113" cy="5023265"/>
            <a:chOff x="3692" y="1299"/>
            <a:chExt cx="1367" cy="2539"/>
          </a:xfrm>
        </p:grpSpPr>
        <p:sp>
          <p:nvSpPr>
            <p:cNvPr id="150534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35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36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37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50538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150543" name="Oval 38"/>
              <p:cNvSpPr>
                <a:spLocks noChangeArrowheads="1"/>
              </p:cNvSpPr>
              <p:nvPr/>
            </p:nvSpPr>
            <p:spPr bwMode="gray">
              <a:xfrm>
                <a:off x="1289" y="700"/>
                <a:ext cx="668" cy="43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0544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0545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0546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0547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1pPr>
                <a:lvl2pPr marL="742950" indent="-28575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2pPr>
                <a:lvl3pPr marL="11430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3pPr>
                <a:lvl4pPr marL="16002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4pPr>
                <a:lvl5pPr marL="2057400" indent="-228600"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5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0539" name="Text Box 43"/>
            <p:cNvSpPr txBox="1">
              <a:spLocks noChangeArrowheads="1"/>
            </p:cNvSpPr>
            <p:nvPr/>
          </p:nvSpPr>
          <p:spPr bwMode="gray">
            <a:xfrm>
              <a:off x="4251" y="1354"/>
              <a:ext cx="2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CA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40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lvl="1" eaLnBrk="1" hangingPunct="1"/>
              <a:r>
                <a:rPr lang="zh-TW" altLang="en-US" sz="4000">
                  <a:latin typeface="Arial" panose="020B0604020202020204" pitchFamily="34" charset="0"/>
                </a:rPr>
                <a:t>長大成人</a:t>
              </a:r>
              <a:endParaRPr lang="en-CA" altLang="en-US" sz="4000">
                <a:latin typeface="Arial" panose="020B0604020202020204" pitchFamily="34" charset="0"/>
              </a:endParaRPr>
            </a:p>
          </p:txBody>
        </p:sp>
        <p:sp>
          <p:nvSpPr>
            <p:cNvPr id="15054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054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1pPr>
              <a:lvl2pPr marL="742950" indent="-28575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2pPr>
              <a:lvl3pPr marL="11430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3pPr>
              <a:lvl4pPr marL="16002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4pPr>
              <a:lvl5pPr marL="2057400" indent="-228600"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500" b="1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9684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mary_kneeling_praying_hg_clr_1884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667000"/>
            <a:ext cx="30067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6595" name="Rectangle 3"/>
          <p:cNvSpPr>
            <a:spLocks noChangeArrowheads="1"/>
          </p:cNvSpPr>
          <p:nvPr/>
        </p:nvSpPr>
        <p:spPr bwMode="auto">
          <a:xfrm>
            <a:off x="3071813" y="404814"/>
            <a:ext cx="64008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Arial" panose="020B0604020202020204" pitchFamily="34" charset="0"/>
              </a:rPr>
              <a:t>祈</a:t>
            </a:r>
            <a:r>
              <a:rPr lang="zh-CN" alt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 pitchFamily="49" charset="-122"/>
                <a:cs typeface="Arial" panose="020B0604020202020204" pitchFamily="34" charset="0"/>
              </a:rPr>
              <a:t>禱</a:t>
            </a:r>
          </a:p>
        </p:txBody>
      </p:sp>
    </p:spTree>
    <p:extLst>
      <p:ext uri="{BB962C8B-B14F-4D97-AF65-F5344CB8AC3E}">
        <p14:creationId xmlns:p14="http://schemas.microsoft.com/office/powerpoint/2010/main" val="2662628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919288" y="3333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5400">
                <a:ea typeface="全真顏體" pitchFamily="49" charset="-120"/>
              </a:rPr>
              <a:t>信心也要堅固</a:t>
            </a:r>
            <a:endParaRPr lang="en-CA" altLang="en-US" smtClean="0">
              <a:ea typeface="全真顏體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7" y="1739348"/>
            <a:ext cx="11032435" cy="4642403"/>
          </a:xfrm>
        </p:spPr>
        <p:txBody>
          <a:bodyPr/>
          <a:lstStyle/>
          <a:p>
            <a:pPr lvl="1" eaLnBrk="1" hangingPunct="1"/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世俗化的影響對信徒產生沖擊</a:t>
            </a:r>
            <a:endParaRPr lang="en-CA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 eaLnBrk="1" hangingPunct="1"/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要鼓勵信徒追求聖潔的生活，出於污泥而不染</a:t>
            </a:r>
            <a:endParaRPr lang="en-CA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2" eaLnBrk="1" hangingPunct="1"/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教導子女神的話語</a:t>
            </a:r>
            <a:r>
              <a:rPr lang="zh-CN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CN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申六</a:t>
            </a:r>
            <a:r>
              <a:rPr lang="en-US" altLang="zh-CN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1-4): </a:t>
            </a: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帶領他們信主，教導他們遵守神的話</a:t>
            </a:r>
            <a:endParaRPr lang="en-CA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2" eaLnBrk="1" hangingPunct="1"/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追求聖潔</a:t>
            </a:r>
            <a:r>
              <a:rPr lang="en-US" altLang="zh-CN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</a:t>
            </a: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這是神的心意</a:t>
            </a:r>
            <a:r>
              <a:rPr lang="zh-CN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CN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彼前一</a:t>
            </a:r>
            <a:r>
              <a:rPr lang="en-US" altLang="zh-CN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，也是信徒事奉的方針</a:t>
            </a:r>
            <a:r>
              <a:rPr lang="en-US" altLang="zh-CN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提後二</a:t>
            </a:r>
            <a:r>
              <a:rPr lang="en-US" altLang="zh-CN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19-23</a:t>
            </a: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；提前四</a:t>
            </a:r>
            <a:r>
              <a:rPr lang="en-US" altLang="zh-CN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8-9)</a:t>
            </a: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CA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11423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362200" y="533400"/>
            <a:ext cx="7391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9600">
                <a:solidFill>
                  <a:srgbClr val="009DD9"/>
                </a:solidFill>
                <a:latin typeface="華康正顏楷體W7(P)"/>
                <a:ea typeface="華康正顏楷體W7(P)"/>
                <a:cs typeface="華康正顏楷體W7(P)"/>
              </a:rPr>
              <a:t>讀經</a:t>
            </a:r>
          </a:p>
        </p:txBody>
      </p:sp>
      <p:pic>
        <p:nvPicPr>
          <p:cNvPr id="61443" name="Picture 3" descr="MCj031032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447833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4625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1_CHRIST\BIBLE\WINDOWS.WMF\BIBLE0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9" y="1484313"/>
            <a:ext cx="61944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259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-79512" y="268357"/>
            <a:ext cx="11141764" cy="6589643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4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54:1</a:t>
            </a:r>
            <a:r>
              <a:rPr lang="zh-TW" altLang="en-US" sz="4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你這不懷孕、不生養的要歌唱；你這未曾經過產難的要發聲歌唱，揚聲歡呼；因為沒有丈夫的比有丈夫的兒女更多。這是耶和華說的。</a:t>
            </a:r>
          </a:p>
          <a:p>
            <a:pPr eaLnBrk="1" hangingPunct="1"/>
            <a:r>
              <a:rPr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54:2</a:t>
            </a: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要擴張你帳幕之地，張大你居所的幔子，不要限止；要放長你的繩子，堅固你的橛子。</a:t>
            </a:r>
          </a:p>
          <a:p>
            <a:pPr eaLnBrk="1" hangingPunct="1"/>
            <a:r>
              <a:rPr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54:3</a:t>
            </a: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因為你要向左向右開展；你的後裔必得多國為業，又使荒涼的城邑有人居住。</a:t>
            </a:r>
          </a:p>
          <a:p>
            <a:pPr eaLnBrk="1" hangingPunct="1"/>
            <a:r>
              <a:rPr lang="en-US" altLang="zh-TW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54:4</a:t>
            </a: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不要懼怕，因你必不至蒙羞；也不要抱愧，因你必不至受辱。你必忘記幼年的羞愧，不再記念你寡居的羞辱。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00791" y="775252"/>
            <a:ext cx="6758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</a:rPr>
              <a:t>以賽亞書五十四章</a:t>
            </a:r>
            <a:endParaRPr lang="en-C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396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1992314" y="836614"/>
            <a:ext cx="8135937" cy="76279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kumimoji="1" lang="zh-TW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量的增長                 </a:t>
            </a:r>
            <a:r>
              <a:rPr kumimoji="1" lang="en-US" altLang="zh-TW" sz="3600" b="1" dirty="0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Quantity Growth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kumimoji="1" lang="en-US" altLang="zh-TW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	</a:t>
            </a:r>
            <a:r>
              <a:rPr kumimoji="1" lang="zh-TW" altLang="en-US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出席率	               </a:t>
            </a:r>
            <a:r>
              <a:rPr kumimoji="1" lang="en-US" altLang="zh-TW" sz="3600" b="1" dirty="0">
                <a:solidFill>
                  <a:srgbClr val="99FF3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</a:t>
            </a:r>
            <a:r>
              <a:rPr kumimoji="1" lang="en-US" altLang="zh-TW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ttendance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kumimoji="1" lang="en-US" altLang="zh-TW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	</a:t>
            </a:r>
            <a:r>
              <a:rPr kumimoji="1" lang="zh-TW" altLang="en-US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建築物	               </a:t>
            </a:r>
            <a:r>
              <a:rPr kumimoji="1" lang="en-US" altLang="zh-TW" sz="3600" b="1" dirty="0">
                <a:solidFill>
                  <a:srgbClr val="99FF3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B</a:t>
            </a:r>
            <a:r>
              <a:rPr kumimoji="1" lang="en-US" altLang="zh-TW" sz="3600" b="1" dirty="0">
                <a:solidFill>
                  <a:srgbClr val="FFFF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uilding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kumimoji="1" lang="en-US" altLang="zh-TW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	</a:t>
            </a:r>
            <a:r>
              <a:rPr kumimoji="1" lang="zh-TW" altLang="en-US" sz="3600" b="1" dirty="0">
                <a:solidFill>
                  <a:srgbClr val="FFFF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奉献</a:t>
            </a:r>
            <a:r>
              <a:rPr kumimoji="1" lang="zh-TW" altLang="en-US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金	               </a:t>
            </a:r>
            <a:r>
              <a:rPr kumimoji="1" lang="en-US" altLang="zh-TW" sz="3600" b="1" dirty="0">
                <a:solidFill>
                  <a:srgbClr val="99FF3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  <a:r>
              <a:rPr kumimoji="1" lang="en-US" altLang="zh-TW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ash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endParaRPr kumimoji="1" lang="en-US" altLang="zh-TW" sz="3600" b="1" dirty="0">
              <a:solidFill>
                <a:srgbClr val="FFFF66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kumimoji="1" lang="zh-TW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質的增長                 </a:t>
            </a:r>
            <a:r>
              <a:rPr kumimoji="1" lang="en-US" altLang="zh-TW" sz="3600" b="1" dirty="0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Quality Growth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kumimoji="1" lang="en-US" altLang="zh-TW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	</a:t>
            </a:r>
            <a:r>
              <a:rPr kumimoji="1" lang="zh-TW" altLang="en-US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門徒訓練	              </a:t>
            </a:r>
            <a:r>
              <a:rPr kumimoji="1" lang="en-US" altLang="zh-TW" sz="3600" b="1" dirty="0">
                <a:solidFill>
                  <a:srgbClr val="99FF3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</a:t>
            </a:r>
            <a:r>
              <a:rPr kumimoji="1" lang="en-US" altLang="zh-TW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iscipleship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kumimoji="1" lang="en-US" altLang="zh-TW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	</a:t>
            </a:r>
            <a:r>
              <a:rPr kumimoji="1" lang="zh-TW" altLang="en-US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領袖培訓	              </a:t>
            </a:r>
            <a:r>
              <a:rPr kumimoji="1" lang="en-US" altLang="zh-TW" sz="3600" b="1" dirty="0">
                <a:solidFill>
                  <a:srgbClr val="99FF3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E</a:t>
            </a:r>
            <a:r>
              <a:rPr kumimoji="1" lang="en-US" altLang="zh-TW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quip leaders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kumimoji="1" lang="zh-TW" altLang="en-US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 國外差傳              </a:t>
            </a:r>
            <a:r>
              <a:rPr kumimoji="1" lang="en-US" altLang="zh-TW" sz="3600" b="1" dirty="0">
                <a:solidFill>
                  <a:srgbClr val="99FF3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F</a:t>
            </a:r>
            <a:r>
              <a:rPr kumimoji="1" lang="en-US" altLang="zh-TW" sz="36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oreign Mission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endParaRPr kumimoji="1" lang="zh-TW" altLang="en-US" sz="3600" b="1" dirty="0">
              <a:solidFill>
                <a:prstClr val="black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endParaRPr kumimoji="1" lang="en-US" altLang="zh-TW" sz="2800" b="1" dirty="0">
              <a:solidFill>
                <a:srgbClr val="FFFF66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2800" b="1" dirty="0">
              <a:solidFill>
                <a:srgbClr val="FFFF66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kumimoji="1" lang="en-US" altLang="zh-TW" sz="2800" b="1" dirty="0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	                          	</a:t>
            </a:r>
          </a:p>
        </p:txBody>
      </p:sp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3071813" y="188914"/>
            <a:ext cx="5111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>
                <a:solidFill>
                  <a:prstClr val="white"/>
                </a:solidFill>
                <a:ea typeface="新細明體" panose="02020500000000000000" pitchFamily="18" charset="-120"/>
              </a:rPr>
              <a:t>教會量與質的增長</a:t>
            </a:r>
            <a:endParaRPr kumimoji="1" lang="en-US" altLang="en-US" sz="4400">
              <a:solidFill>
                <a:prstClr val="white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724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1847851" y="260350"/>
            <a:ext cx="8639175" cy="79819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0" indent="-857250"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1825" algn="l"/>
                <a:tab pos="2506663" algn="l"/>
                <a:tab pos="8428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400"/>
              </a:spcBef>
              <a:spcAft>
                <a:spcPct val="0"/>
              </a:spcAft>
            </a:pPr>
            <a:endParaRPr lang="zh-TW" altLang="en-US" sz="2800" b="1">
              <a:solidFill>
                <a:prstClr val="black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zh-TW" altLang="en-US" sz="3600" b="1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結構的增長             </a:t>
            </a:r>
            <a:r>
              <a:rPr lang="en-US" altLang="zh-TW" sz="3600" b="1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Structural Growth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  目標取向             </a:t>
            </a:r>
            <a:r>
              <a:rPr lang="en-US" altLang="zh-TW" sz="3600" b="1">
                <a:solidFill>
                  <a:srgbClr val="99FF3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G</a:t>
            </a:r>
            <a:r>
              <a:rPr lang="en-US" altLang="zh-TW" sz="3600" b="1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oal oriented</a:t>
            </a:r>
            <a:endParaRPr lang="zh-TW" altLang="en-US" sz="3600" b="1">
              <a:solidFill>
                <a:srgbClr val="FFFF66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  高度有效             </a:t>
            </a:r>
            <a:r>
              <a:rPr lang="en-US" altLang="zh-TW" sz="3600" b="1">
                <a:solidFill>
                  <a:srgbClr val="99FF3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H</a:t>
            </a:r>
            <a:r>
              <a:rPr lang="en-US" altLang="zh-TW" sz="3600" b="1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ighly effective</a:t>
            </a:r>
            <a:endParaRPr lang="zh-TW" altLang="en-US" sz="3600" b="1">
              <a:solidFill>
                <a:srgbClr val="FFFF66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  互相倚存</a:t>
            </a:r>
            <a:r>
              <a:rPr lang="zh-TW" alt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        </a:t>
            </a:r>
            <a:r>
              <a:rPr lang="en-US" altLang="zh-TW" sz="3600" b="1">
                <a:solidFill>
                  <a:srgbClr val="99FF3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I</a:t>
            </a:r>
            <a:r>
              <a:rPr lang="en-US" altLang="zh-TW" sz="3600" b="1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nterdependence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800" b="1">
              <a:solidFill>
                <a:srgbClr val="FFFF66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4500" b="1">
              <a:solidFill>
                <a:prstClr val="white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植堂的增長</a:t>
            </a:r>
            <a:r>
              <a:rPr lang="zh-TW" altLang="en-US" sz="4500" b="1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     </a:t>
            </a:r>
            <a:r>
              <a:rPr lang="en-US" altLang="zh-TW" sz="3600" b="1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Planting Growth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    </a:t>
            </a:r>
            <a:r>
              <a:rPr lang="zh-TW" altLang="en-US" sz="3200" b="1">
                <a:solidFill>
                  <a:srgbClr val="FFFF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聯合資源</a:t>
            </a:r>
            <a:r>
              <a:rPr lang="zh-TW" alt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zh-TW" altLang="en-US" sz="3200" b="1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         </a:t>
            </a:r>
            <a:r>
              <a:rPr lang="en-US" altLang="zh-TW" sz="3200" b="1">
                <a:solidFill>
                  <a:srgbClr val="99FF3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J</a:t>
            </a:r>
            <a:r>
              <a:rPr lang="en-US" altLang="zh-TW" sz="3200" b="1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oint resource</a:t>
            </a:r>
            <a:endParaRPr lang="zh-TW" altLang="en-US" sz="3200" b="1">
              <a:solidFill>
                <a:prstClr val="white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    </a:t>
            </a:r>
            <a:r>
              <a:rPr lang="zh-TW" altLang="en-US" sz="3200" b="1">
                <a:solidFill>
                  <a:srgbClr val="FFFF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關鍵團隊</a:t>
            </a:r>
            <a:r>
              <a:rPr lang="zh-TW" altLang="en-US" sz="3200" b="1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          </a:t>
            </a:r>
            <a:r>
              <a:rPr lang="en-US" altLang="zh-TW" sz="3200" b="1">
                <a:solidFill>
                  <a:srgbClr val="99FF3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K</a:t>
            </a:r>
            <a:r>
              <a:rPr lang="en-US" altLang="zh-TW" sz="3200" b="1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ey team</a:t>
            </a:r>
            <a:endParaRPr lang="zh-TW" altLang="en-US" sz="3200" b="1">
              <a:solidFill>
                <a:prstClr val="white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    </a:t>
            </a:r>
            <a:r>
              <a:rPr lang="zh-TW" altLang="en-US" sz="3200" b="1">
                <a:solidFill>
                  <a:srgbClr val="FFFF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啟</a:t>
            </a:r>
            <a:r>
              <a:rPr lang="zh-TW" altLang="en-US" sz="3200" b="1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航</a:t>
            </a:r>
            <a:r>
              <a:rPr lang="zh-TW" altLang="en-US" sz="3200" b="1">
                <a:solidFill>
                  <a:srgbClr val="FFFF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策略</a:t>
            </a:r>
            <a:r>
              <a:rPr lang="zh-TW" altLang="en-US" sz="3200" b="1">
                <a:solidFill>
                  <a:prstClr val="white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          </a:t>
            </a:r>
            <a:r>
              <a:rPr lang="en-US" altLang="zh-TW" sz="3200" b="1">
                <a:solidFill>
                  <a:srgbClr val="99FF33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L</a:t>
            </a:r>
            <a:r>
              <a:rPr lang="en-US" altLang="zh-TW" sz="3200" b="1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aunching strategy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3600" b="1">
              <a:solidFill>
                <a:srgbClr val="FFFF66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3600" b="1">
              <a:solidFill>
                <a:srgbClr val="FFFF66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altLang="zh-TW" sz="3600" b="1">
                <a:solidFill>
                  <a:srgbClr val="FFFF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	                          	</a:t>
            </a:r>
          </a:p>
        </p:txBody>
      </p:sp>
    </p:spTree>
    <p:extLst>
      <p:ext uri="{BB962C8B-B14F-4D97-AF65-F5344CB8AC3E}">
        <p14:creationId xmlns:p14="http://schemas.microsoft.com/office/powerpoint/2010/main" val="2155458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5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Outer Curtai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1" y="1571626"/>
            <a:ext cx="8613775" cy="4124325"/>
          </a:xfrm>
          <a:noFill/>
        </p:spPr>
      </p:pic>
      <p:sp>
        <p:nvSpPr>
          <p:cNvPr id="71683" name="矩形 2"/>
          <p:cNvSpPr>
            <a:spLocks noChangeArrowheads="1"/>
          </p:cNvSpPr>
          <p:nvPr/>
        </p:nvSpPr>
        <p:spPr bwMode="auto">
          <a:xfrm>
            <a:off x="2424114" y="620713"/>
            <a:ext cx="2663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4800" b="1">
                <a:solidFill>
                  <a:srgbClr val="B13F9A"/>
                </a:solidFill>
                <a:latin typeface="Arial" panose="020B0604020202020204" pitchFamily="34" charset="0"/>
                <a:ea typeface="全真中隸書" pitchFamily="49" charset="-120"/>
                <a:cs typeface="Arial" panose="020B0604020202020204" pitchFamily="34" charset="0"/>
              </a:rPr>
              <a:t>乙、擴張</a:t>
            </a:r>
            <a:endParaRPr lang="zh-CN" altLang="en-US" sz="4800">
              <a:solidFill>
                <a:srgbClr val="B13F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892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988" y="274638"/>
            <a:ext cx="78914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tx2">
                    <a:satMod val="130000"/>
                  </a:schemeClr>
                </a:solidFill>
                <a:ea typeface="全真中隸書" pitchFamily="49" charset="-120"/>
              </a:rPr>
              <a:t>乙、擴</a:t>
            </a:r>
            <a:r>
              <a:rPr lang="zh-TW" altLang="en-US" sz="4400" b="1" dirty="0">
                <a:ea typeface="全真中隸書" pitchFamily="49" charset="-120"/>
              </a:rPr>
              <a:t>張</a:t>
            </a:r>
            <a:r>
              <a:rPr lang="zh-TW" altLang="en-US" b="1" dirty="0" smtClean="0">
                <a:solidFill>
                  <a:schemeClr val="tx2">
                    <a:satMod val="130000"/>
                  </a:schemeClr>
                </a:solidFill>
                <a:ea typeface="全真中隸書" pitchFamily="49" charset="-120"/>
              </a:rPr>
              <a:t>境界，信徒要作光、作鹽</a:t>
            </a:r>
            <a:endParaRPr lang="en-CA" dirty="0">
              <a:solidFill>
                <a:schemeClr val="tx2">
                  <a:satMod val="130000"/>
                </a:schemeClr>
              </a:solidFill>
              <a:ea typeface="全真中隸書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4000" b="1"/>
              <a:t>這是教會量數的增長</a:t>
            </a:r>
            <a:endParaRPr lang="en-CA" altLang="en-US" sz="4000"/>
          </a:p>
          <a:p>
            <a:pPr eaLnBrk="1" hangingPunct="1"/>
            <a:r>
              <a:rPr lang="zh-TW" altLang="en-US" sz="4400">
                <a:ea typeface="全真顏體" pitchFamily="49" charset="-120"/>
              </a:rPr>
              <a:t>作光傳福音領人歸主</a:t>
            </a:r>
            <a:endParaRPr lang="en-CA" altLang="en-US" sz="4400">
              <a:ea typeface="全真顏體" pitchFamily="49" charset="-120"/>
            </a:endParaRPr>
          </a:p>
          <a:p>
            <a:pPr lvl="1" eaLnBrk="1" hangingPunct="1"/>
            <a:r>
              <a:rPr lang="zh-TW" altLang="en-US" sz="4400">
                <a:ea typeface="全真楷書" pitchFamily="49" charset="-120"/>
              </a:rPr>
              <a:t>向家人作見證</a:t>
            </a:r>
            <a:endParaRPr lang="en-CA" altLang="en-US" sz="4400">
              <a:ea typeface="全真楷書" pitchFamily="49" charset="-120"/>
            </a:endParaRPr>
          </a:p>
          <a:p>
            <a:pPr lvl="1" eaLnBrk="1" hangingPunct="1"/>
            <a:r>
              <a:rPr lang="zh-TW" altLang="en-US" sz="4400">
                <a:ea typeface="全真楷書" pitchFamily="49" charset="-120"/>
              </a:rPr>
              <a:t>一領一</a:t>
            </a:r>
            <a:endParaRPr lang="en-CA" altLang="en-US" sz="4400">
              <a:ea typeface="全真楷書" pitchFamily="49" charset="-120"/>
            </a:endParaRPr>
          </a:p>
          <a:p>
            <a:pPr lvl="1" eaLnBrk="1" hangingPunct="1"/>
            <a:r>
              <a:rPr lang="zh-TW" altLang="en-US" sz="4400">
                <a:ea typeface="全真楷書" pitchFamily="49" charset="-120"/>
              </a:rPr>
              <a:t>隨時傳道，人人傳道，生活傳道</a:t>
            </a:r>
            <a:endParaRPr lang="en-CA" altLang="en-US" sz="4400"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39846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878" y="228602"/>
            <a:ext cx="9474010" cy="968151"/>
          </a:xfrm>
        </p:spPr>
        <p:txBody>
          <a:bodyPr/>
          <a:lstStyle/>
          <a:p>
            <a:r>
              <a:rPr lang="zh-TW" altLang="en-US" sz="5400" b="1" dirty="0">
                <a:solidFill>
                  <a:srgbClr val="7B98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授之與魚、不如授之與漁</a:t>
            </a:r>
            <a:endParaRPr lang="en-CA" altLang="en-US" sz="5400" b="1" dirty="0">
              <a:solidFill>
                <a:srgbClr val="7B98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5452" y="1808922"/>
            <a:ext cx="7954412" cy="4290253"/>
          </a:xfrm>
        </p:spPr>
        <p:txBody>
          <a:bodyPr/>
          <a:lstStyle/>
          <a:p>
            <a:r>
              <a:rPr lang="zh-TW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全民皆兵，人人傳道</a:t>
            </a:r>
            <a:endParaRPr lang="en-CA" altLang="en-US" sz="5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言語</a:t>
            </a:r>
            <a:r>
              <a:rPr lang="zh-TW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傳道、生活見</a:t>
            </a:r>
            <a:r>
              <a:rPr lang="zh-TW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証</a:t>
            </a:r>
            <a:endParaRPr lang="en-US" altLang="zh-TW" sz="5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得時</a:t>
            </a:r>
            <a:r>
              <a:rPr lang="zh-TW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不得時、務要傳道</a:t>
            </a:r>
            <a:endParaRPr lang="en-CA" altLang="en-US" sz="5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CA" altLang="en-US" sz="5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70393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88640"/>
            <a:ext cx="9598696" cy="864096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/>
              <a:t>亙古的使命</a:t>
            </a:r>
            <a:r>
              <a:rPr lang="en-US" altLang="zh-TW" sz="5400" b="1" dirty="0"/>
              <a:t>, </a:t>
            </a:r>
            <a:r>
              <a:rPr lang="zh-TW" altLang="en-US" sz="5400" b="1" dirty="0"/>
              <a:t>嶄新的契機 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124745"/>
            <a:ext cx="11881320" cy="5733255"/>
          </a:xfrm>
        </p:spPr>
        <p:txBody>
          <a:bodyPr>
            <a:noAutofit/>
          </a:bodyPr>
          <a:lstStyle/>
          <a:p>
            <a:r>
              <a:rPr lang="zh-TW" altLang="en-US" sz="4400" b="1" dirty="0"/>
              <a:t>提後</a:t>
            </a:r>
            <a:r>
              <a:rPr lang="en-US" altLang="zh-TW" sz="4400" b="1" dirty="0"/>
              <a:t> </a:t>
            </a:r>
            <a:r>
              <a:rPr lang="en-US" altLang="zh-TW" sz="4400" dirty="0"/>
              <a:t>4:2  </a:t>
            </a:r>
            <a:r>
              <a:rPr lang="zh-TW" altLang="en-US" sz="4400" dirty="0"/>
              <a:t>務要傳道，無論</a:t>
            </a:r>
            <a:r>
              <a:rPr lang="zh-TW" altLang="en-US" sz="4400" b="1" dirty="0">
                <a:solidFill>
                  <a:srgbClr val="C00000"/>
                </a:solidFill>
              </a:rPr>
              <a:t>得時</a:t>
            </a:r>
            <a:r>
              <a:rPr lang="zh-TW" altLang="en-US" sz="4400" b="1" dirty="0">
                <a:solidFill>
                  <a:srgbClr val="7030A0"/>
                </a:solidFill>
              </a:rPr>
              <a:t>不得時</a:t>
            </a:r>
            <a:r>
              <a:rPr lang="zh-TW" altLang="en-US" sz="4400" dirty="0"/>
              <a:t>，總要專心；並用百般的忍耐，各樣的教訓，責備人、警戒人、勸勉人。 </a:t>
            </a:r>
            <a:endParaRPr lang="en-US" altLang="zh-TW" sz="4400" dirty="0"/>
          </a:p>
          <a:p>
            <a:r>
              <a:rPr lang="zh-TW" altLang="en-US" sz="4400" dirty="0"/>
              <a:t>得時：</a:t>
            </a:r>
            <a:r>
              <a:rPr lang="en-US" altLang="zh-TW" sz="4400" dirty="0" err="1"/>
              <a:t>eukairos</a:t>
            </a:r>
            <a:r>
              <a:rPr lang="en-US" altLang="zh-TW" sz="4400" dirty="0"/>
              <a:t>  Kairos</a:t>
            </a:r>
            <a:r>
              <a:rPr lang="en-CA" altLang="zh-TW" sz="4400" dirty="0"/>
              <a:t> = </a:t>
            </a:r>
            <a:r>
              <a:rPr lang="zh-TW" altLang="en-US" sz="4400" dirty="0"/>
              <a:t>時機</a:t>
            </a:r>
            <a:endParaRPr lang="en-US" altLang="zh-TW" sz="4400" dirty="0"/>
          </a:p>
          <a:p>
            <a:r>
              <a:rPr lang="en-US" altLang="zh-TW" sz="4400" dirty="0" err="1"/>
              <a:t>Eu</a:t>
            </a:r>
            <a:r>
              <a:rPr lang="en-US" altLang="zh-TW" sz="4400" dirty="0"/>
              <a:t>-Kairos = </a:t>
            </a:r>
            <a:r>
              <a:rPr lang="zh-TW" altLang="en-US" sz="4400" dirty="0"/>
              <a:t>好時機</a:t>
            </a:r>
            <a:endParaRPr lang="en-US" altLang="zh-TW" sz="4400" dirty="0"/>
          </a:p>
          <a:p>
            <a:r>
              <a:rPr lang="zh-TW" altLang="en-US" sz="4400" dirty="0"/>
              <a:t>不得時 </a:t>
            </a:r>
            <a:r>
              <a:rPr lang="en-US" altLang="zh-TW" sz="4400" dirty="0"/>
              <a:t>A-Kairos = </a:t>
            </a:r>
            <a:r>
              <a:rPr lang="zh-TW" altLang="en-US" sz="4400" dirty="0"/>
              <a:t>不好的時機</a:t>
            </a:r>
          </a:p>
        </p:txBody>
      </p:sp>
    </p:spTree>
    <p:extLst>
      <p:ext uri="{BB962C8B-B14F-4D97-AF65-F5344CB8AC3E}">
        <p14:creationId xmlns:p14="http://schemas.microsoft.com/office/powerpoint/2010/main" val="19131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/>
              <a:t>狄更斯</a:t>
            </a:r>
            <a:r>
              <a:rPr lang="en-CA" sz="6000" b="1" dirty="0"/>
              <a:t>  </a:t>
            </a:r>
            <a:r>
              <a:rPr lang="en-US" altLang="zh-TW" sz="6000" b="1" dirty="0"/>
              <a:t>《</a:t>
            </a:r>
            <a:r>
              <a:rPr lang="zh-TW" altLang="en-US" sz="6000" b="1" dirty="0"/>
              <a:t>雙城記</a:t>
            </a:r>
            <a:r>
              <a:rPr lang="en-US" altLang="zh-TW" sz="6000" b="1" dirty="0"/>
              <a:t>》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2276872"/>
            <a:ext cx="11161240" cy="4032488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這是一個最好的時代，這是一個最壞的時代；</a:t>
            </a:r>
            <a:endParaRPr lang="en-CA" sz="4000" dirty="0"/>
          </a:p>
          <a:p>
            <a:r>
              <a:rPr lang="zh-TW" altLang="en-US" sz="4000" dirty="0"/>
              <a:t>這是一個智慧的年代，這是一個愚蠢的年代；</a:t>
            </a:r>
            <a:endParaRPr lang="en-CA" sz="4000" dirty="0"/>
          </a:p>
          <a:p>
            <a:r>
              <a:rPr lang="zh-TW" altLang="en-US" sz="4000" dirty="0"/>
              <a:t>這是一個信仰的時候，這是一個懷疑的時期；</a:t>
            </a:r>
            <a:endParaRPr lang="en-CA" sz="4000" dirty="0"/>
          </a:p>
          <a:p>
            <a:r>
              <a:rPr lang="zh-TW" altLang="en-US" sz="4000" dirty="0"/>
              <a:t>這是一個光明的季節，這是一個黑道的季節；</a:t>
            </a:r>
            <a:endParaRPr lang="en-CA" sz="4000" dirty="0"/>
          </a:p>
          <a:p>
            <a:r>
              <a:rPr lang="zh-TW" altLang="en-US" sz="4000" dirty="0"/>
              <a:t>這是希望之春，這是失望之冬；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5451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>
                <a:solidFill>
                  <a:schemeClr val="tx2">
                    <a:satMod val="130000"/>
                  </a:schemeClr>
                </a:solidFill>
                <a:ea typeface="全真顏體" pitchFamily="49" charset="-120"/>
              </a:rPr>
              <a:t>作鹽影響社區裡的人</a:t>
            </a:r>
            <a:endParaRPr lang="en-CA" sz="5400" dirty="0">
              <a:solidFill>
                <a:schemeClr val="tx2">
                  <a:satMod val="130000"/>
                </a:schemeClr>
              </a:solidFill>
              <a:ea typeface="全真顏體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zh-TW" altLang="en-US" sz="4800">
                <a:ea typeface="全真楷書" pitchFamily="49" charset="-120"/>
              </a:rPr>
              <a:t>用愛心服務人群</a:t>
            </a:r>
            <a:endParaRPr lang="en-CA" altLang="en-US" sz="4800">
              <a:ea typeface="全真楷書" pitchFamily="49" charset="-120"/>
            </a:endParaRPr>
          </a:p>
          <a:p>
            <a:pPr lvl="1" eaLnBrk="1" hangingPunct="1"/>
            <a:r>
              <a:rPr lang="zh-TW" altLang="en-US" sz="4800">
                <a:ea typeface="全真楷書" pitchFamily="49" charset="-120"/>
              </a:rPr>
              <a:t>以公義表明信徒責任</a:t>
            </a:r>
            <a:endParaRPr lang="en-CA" altLang="en-US" sz="4800">
              <a:ea typeface="全真楷書" pitchFamily="49" charset="-120"/>
            </a:endParaRPr>
          </a:p>
          <a:p>
            <a:pPr lvl="1" eaLnBrk="1" hangingPunct="1"/>
            <a:r>
              <a:rPr lang="zh-TW" altLang="en-US" sz="4800">
                <a:ea typeface="全真楷書" pitchFamily="49" charset="-120"/>
              </a:rPr>
              <a:t>愛主愛人，榮神益人</a:t>
            </a:r>
            <a:endParaRPr lang="en-CA" altLang="en-US" sz="4800"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0880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jes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6988"/>
            <a:ext cx="9144000" cy="682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4440238" y="2397125"/>
            <a:ext cx="5154612" cy="1752600"/>
          </a:xfrm>
        </p:spPr>
        <p:txBody>
          <a:bodyPr/>
          <a:lstStyle/>
          <a:p>
            <a:pPr>
              <a:defRPr/>
            </a:pPr>
            <a:r>
              <a:rPr lang="zh-TW" altLang="en-US" sz="5400" b="1" dirty="0">
                <a:solidFill>
                  <a:schemeClr val="tx2">
                    <a:satMod val="130000"/>
                  </a:schemeClr>
                </a:solidFill>
                <a:ea typeface="全真中隸書" pitchFamily="49" charset="-120"/>
              </a:rPr>
              <a:t>作光、作鹽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63064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4"/>
          <p:cNvGrpSpPr>
            <a:grpSpLocks/>
          </p:cNvGrpSpPr>
          <p:nvPr/>
        </p:nvGrpSpPr>
        <p:grpSpPr bwMode="auto">
          <a:xfrm>
            <a:off x="3216276" y="1052513"/>
            <a:ext cx="5832475" cy="5332412"/>
            <a:chOff x="6405" y="6585"/>
            <a:chExt cx="3293" cy="3075"/>
          </a:xfrm>
        </p:grpSpPr>
        <p:grpSp>
          <p:nvGrpSpPr>
            <p:cNvPr id="101379" name="Group 5"/>
            <p:cNvGrpSpPr>
              <a:grpSpLocks noChangeAspect="1"/>
            </p:cNvGrpSpPr>
            <p:nvPr/>
          </p:nvGrpSpPr>
          <p:grpSpPr bwMode="auto">
            <a:xfrm>
              <a:off x="6945" y="7016"/>
              <a:ext cx="2213" cy="2186"/>
              <a:chOff x="1824" y="1584"/>
              <a:chExt cx="1968" cy="1944"/>
            </a:xfrm>
          </p:grpSpPr>
          <p:sp>
            <p:nvSpPr>
              <p:cNvPr id="38924" name="Line 6"/>
              <p:cNvSpPr>
                <a:spLocks noChangeAspect="1" noChangeShapeType="1"/>
              </p:cNvSpPr>
              <p:nvPr/>
            </p:nvSpPr>
            <p:spPr bwMode="auto">
              <a:xfrm>
                <a:off x="1871" y="1590"/>
                <a:ext cx="1922" cy="19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SimSun" pitchFamily="2" charset="-122"/>
                  <a:cs typeface="+mn-cs"/>
                </a:endParaRPr>
              </a:p>
            </p:txBody>
          </p:sp>
          <p:sp>
            <p:nvSpPr>
              <p:cNvPr id="38925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1824" y="1584"/>
                <a:ext cx="1958" cy="19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SimSun" pitchFamily="2" charset="-122"/>
                  <a:cs typeface="+mn-cs"/>
                </a:endParaRPr>
              </a:p>
            </p:txBody>
          </p:sp>
        </p:grpSp>
        <p:sp>
          <p:nvSpPr>
            <p:cNvPr id="38916" name="Oval 8"/>
            <p:cNvSpPr>
              <a:spLocks noChangeAspect="1" noChangeArrowheads="1"/>
            </p:cNvSpPr>
            <p:nvPr/>
          </p:nvSpPr>
          <p:spPr bwMode="auto">
            <a:xfrm>
              <a:off x="6513" y="6585"/>
              <a:ext cx="3079" cy="3075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17" name="AutoShape 9"/>
            <p:cNvSpPr>
              <a:spLocks noChangeAspect="1" noChangeArrowheads="1"/>
            </p:cNvSpPr>
            <p:nvPr/>
          </p:nvSpPr>
          <p:spPr bwMode="auto">
            <a:xfrm>
              <a:off x="7701" y="7880"/>
              <a:ext cx="755" cy="5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5 w 21600"/>
                <a:gd name="T13" fmla="*/ 2290 h 21600"/>
                <a:gd name="T14" fmla="*/ 16565 w 21600"/>
                <a:gd name="T15" fmla="*/ 1366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endParaRPr>
            </a:p>
          </p:txBody>
        </p:sp>
        <p:sp>
          <p:nvSpPr>
            <p:cNvPr id="38918" name="Text Box 10"/>
            <p:cNvSpPr txBox="1">
              <a:spLocks noChangeAspect="1" noChangeArrowheads="1"/>
            </p:cNvSpPr>
            <p:nvPr/>
          </p:nvSpPr>
          <p:spPr bwMode="auto">
            <a:xfrm>
              <a:off x="7725" y="7880"/>
              <a:ext cx="785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TW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zh-TW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愛</a:t>
              </a: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19" name="Text Box 11"/>
            <p:cNvSpPr txBox="1">
              <a:spLocks noChangeAspect="1" noChangeArrowheads="1"/>
            </p:cNvSpPr>
            <p:nvPr/>
          </p:nvSpPr>
          <p:spPr bwMode="auto">
            <a:xfrm>
              <a:off x="6405" y="7719"/>
              <a:ext cx="1336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與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4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世界</a:t>
              </a:r>
              <a:endParaRPr kumimoji="0" lang="zh-CN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的</a:t>
              </a:r>
              <a:r>
                <a:rPr kumimoji="0" lang="zh-TW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關係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20" name="Rectangle 12"/>
            <p:cNvSpPr>
              <a:spLocks noChangeAspect="1" noChangeArrowheads="1"/>
            </p:cNvSpPr>
            <p:nvPr/>
          </p:nvSpPr>
          <p:spPr bwMode="auto">
            <a:xfrm>
              <a:off x="7722" y="7198"/>
              <a:ext cx="471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21" name="Text Box 13"/>
            <p:cNvSpPr txBox="1">
              <a:spLocks noChangeAspect="1" noChangeArrowheads="1"/>
            </p:cNvSpPr>
            <p:nvPr/>
          </p:nvSpPr>
          <p:spPr bwMode="auto">
            <a:xfrm>
              <a:off x="8362" y="7719"/>
              <a:ext cx="1336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與 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4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教</a:t>
              </a:r>
              <a:r>
                <a:rPr kumimoji="0" lang="zh-TW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4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會</a:t>
              </a:r>
              <a:endParaRPr kumimoji="0" lang="zh-CN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的</a:t>
              </a:r>
              <a:r>
                <a:rPr kumimoji="0" lang="zh-TW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關係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22" name="Text Box 14"/>
            <p:cNvSpPr txBox="1">
              <a:spLocks noChangeAspect="1" noChangeArrowheads="1"/>
            </p:cNvSpPr>
            <p:nvPr/>
          </p:nvSpPr>
          <p:spPr bwMode="auto">
            <a:xfrm>
              <a:off x="7380" y="6800"/>
              <a:ext cx="134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與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4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神</a:t>
              </a:r>
              <a:endParaRPr kumimoji="0" lang="zh-CN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的</a:t>
              </a:r>
              <a:r>
                <a:rPr kumimoji="0" lang="zh-TW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關係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23" name="Text Box 15"/>
            <p:cNvSpPr txBox="1">
              <a:spLocks noChangeAspect="1" noChangeArrowheads="1"/>
            </p:cNvSpPr>
            <p:nvPr/>
          </p:nvSpPr>
          <p:spPr bwMode="auto">
            <a:xfrm>
              <a:off x="7376" y="8795"/>
              <a:ext cx="1439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與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4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自己</a:t>
              </a:r>
              <a:endParaRPr kumimoji="0" lang="zh-CN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的</a:t>
              </a:r>
              <a:r>
                <a:rPr kumimoji="0" lang="zh-TW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關係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3733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65" y="308113"/>
            <a:ext cx="11131826" cy="6360976"/>
          </a:xfrm>
        </p:spPr>
        <p:txBody>
          <a:bodyPr/>
          <a:lstStyle/>
          <a:p>
            <a:pPr eaLnBrk="1" hangingPunct="1"/>
            <a:r>
              <a:rPr lang="zh-TW" altLang="en-US" sz="5400" b="1" dirty="0" smtClean="0">
                <a:ea typeface="全真楷書" pitchFamily="49" charset="-120"/>
              </a:rPr>
              <a:t>以賽亞</a:t>
            </a:r>
            <a:endParaRPr lang="en-CA" altLang="en-US" sz="5400" b="1" dirty="0">
              <a:ea typeface="全真楷書" pitchFamily="49" charset="-120"/>
            </a:endParaRPr>
          </a:p>
          <a:p>
            <a:pPr eaLnBrk="1" hangingPunct="1"/>
            <a:r>
              <a:rPr lang="zh-TW" altLang="en-US" sz="4000" b="1" dirty="0">
                <a:solidFill>
                  <a:srgbClr val="FFFF00"/>
                </a:solidFill>
              </a:rPr>
              <a:t>先知以賽亞於猶大王烏西雅崩的那年蒙召出來事奉耶和華，那時是主前</a:t>
            </a:r>
            <a:r>
              <a:rPr lang="en-US" altLang="en-US" sz="4000" b="1" dirty="0">
                <a:solidFill>
                  <a:srgbClr val="FFFF00"/>
                </a:solidFill>
              </a:rPr>
              <a:t>739</a:t>
            </a:r>
            <a:r>
              <a:rPr lang="zh-TW" altLang="en-US" sz="4000" b="1" dirty="0">
                <a:solidFill>
                  <a:srgbClr val="FFFF00"/>
                </a:solidFill>
              </a:rPr>
              <a:t>年，正是外邦亞述剛滅了北國以色列後的十七年</a:t>
            </a:r>
            <a:r>
              <a:rPr lang="en-US" altLang="en-US" sz="4000" b="1" dirty="0">
                <a:solidFill>
                  <a:srgbClr val="FFFF00"/>
                </a:solidFill>
              </a:rPr>
              <a:t> (722</a:t>
            </a:r>
            <a:r>
              <a:rPr lang="zh-TW" altLang="en-US" sz="4000" b="1" dirty="0">
                <a:solidFill>
                  <a:srgbClr val="FFFF00"/>
                </a:solidFill>
              </a:rPr>
              <a:t>年</a:t>
            </a:r>
            <a:r>
              <a:rPr lang="en-US" altLang="en-US" sz="4000" b="1" dirty="0">
                <a:solidFill>
                  <a:srgbClr val="FFFF00"/>
                </a:solidFill>
              </a:rPr>
              <a:t>)</a:t>
            </a:r>
            <a:endParaRPr lang="en-CA" altLang="en-US" sz="4000" b="1" dirty="0">
              <a:solidFill>
                <a:srgbClr val="FFFF00"/>
              </a:solidFill>
            </a:endParaRPr>
          </a:p>
          <a:p>
            <a:pPr eaLnBrk="1" hangingPunct="1"/>
            <a:r>
              <a:rPr lang="zh-TW" altLang="en-US" sz="4000" b="1" dirty="0">
                <a:solidFill>
                  <a:srgbClr val="002060"/>
                </a:solidFill>
              </a:rPr>
              <a:t>他的事奉生涯共</a:t>
            </a:r>
            <a:r>
              <a:rPr lang="en-US" altLang="en-US" sz="4000" b="1" dirty="0">
                <a:solidFill>
                  <a:srgbClr val="002060"/>
                </a:solidFill>
              </a:rPr>
              <a:t>58</a:t>
            </a:r>
            <a:r>
              <a:rPr lang="zh-TW" altLang="en-US" sz="4000" b="1" dirty="0">
                <a:solidFill>
                  <a:srgbClr val="002060"/>
                </a:solidFill>
              </a:rPr>
              <a:t>年之久；目睹猶大國的帝王之更換，也看到神的奇妙作為。</a:t>
            </a:r>
            <a:endParaRPr lang="en-CA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482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4"/>
          <p:cNvGrpSpPr>
            <a:grpSpLocks/>
          </p:cNvGrpSpPr>
          <p:nvPr/>
        </p:nvGrpSpPr>
        <p:grpSpPr bwMode="auto">
          <a:xfrm>
            <a:off x="2566988" y="0"/>
            <a:ext cx="6697662" cy="6865938"/>
            <a:chOff x="3072" y="704"/>
            <a:chExt cx="2588" cy="2560"/>
          </a:xfrm>
        </p:grpSpPr>
        <p:sp>
          <p:nvSpPr>
            <p:cNvPr id="39939" name="Text Box 5"/>
            <p:cNvSpPr txBox="1">
              <a:spLocks noChangeArrowheads="1"/>
            </p:cNvSpPr>
            <p:nvPr/>
          </p:nvSpPr>
          <p:spPr bwMode="auto">
            <a:xfrm>
              <a:off x="4020" y="3024"/>
              <a:ext cx="704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自己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40" name="Text Box 6"/>
            <p:cNvSpPr txBox="1">
              <a:spLocks noChangeArrowheads="1"/>
            </p:cNvSpPr>
            <p:nvPr/>
          </p:nvSpPr>
          <p:spPr bwMode="auto">
            <a:xfrm>
              <a:off x="4004" y="704"/>
              <a:ext cx="7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神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41" name="Text Box 7"/>
            <p:cNvSpPr txBox="1">
              <a:spLocks noChangeArrowheads="1"/>
            </p:cNvSpPr>
            <p:nvPr/>
          </p:nvSpPr>
          <p:spPr bwMode="auto">
            <a:xfrm>
              <a:off x="5420" y="1511"/>
              <a:ext cx="240" cy="9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教</a:t>
              </a:r>
              <a:r>
                <a:rPr kumimoji="0" lang="zh-TW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會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42" name="Text Box 8"/>
            <p:cNvSpPr txBox="1">
              <a:spLocks noChangeArrowheads="1"/>
            </p:cNvSpPr>
            <p:nvPr/>
          </p:nvSpPr>
          <p:spPr bwMode="auto">
            <a:xfrm>
              <a:off x="3072" y="1551"/>
              <a:ext cx="240" cy="8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世界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43" name="Oval 9"/>
            <p:cNvSpPr>
              <a:spLocks noChangeArrowheads="1"/>
            </p:cNvSpPr>
            <p:nvPr/>
          </p:nvSpPr>
          <p:spPr bwMode="auto">
            <a:xfrm>
              <a:off x="3357" y="950"/>
              <a:ext cx="2033" cy="2034"/>
            </a:xfrm>
            <a:prstGeom prst="ellipse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44" name="Line 10"/>
            <p:cNvSpPr>
              <a:spLocks noChangeAspect="1" noChangeShapeType="1"/>
            </p:cNvSpPr>
            <p:nvPr/>
          </p:nvSpPr>
          <p:spPr bwMode="auto">
            <a:xfrm>
              <a:off x="3663" y="1244"/>
              <a:ext cx="1439" cy="1438"/>
            </a:xfrm>
            <a:prstGeom prst="line">
              <a:avLst/>
            </a:prstGeom>
            <a:noFill/>
            <a:ln w="603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endParaRPr>
            </a:p>
          </p:txBody>
        </p:sp>
        <p:sp>
          <p:nvSpPr>
            <p:cNvPr id="39945" name="Line 11"/>
            <p:cNvSpPr>
              <a:spLocks noChangeAspect="1" noChangeShapeType="1"/>
            </p:cNvSpPr>
            <p:nvPr/>
          </p:nvSpPr>
          <p:spPr bwMode="auto">
            <a:xfrm flipV="1">
              <a:off x="3663" y="1244"/>
              <a:ext cx="1448" cy="1447"/>
            </a:xfrm>
            <a:prstGeom prst="line">
              <a:avLst/>
            </a:prstGeom>
            <a:noFill/>
            <a:ln w="603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endParaRPr>
            </a:p>
          </p:txBody>
        </p:sp>
        <p:sp>
          <p:nvSpPr>
            <p:cNvPr id="39946" name="Line 12"/>
            <p:cNvSpPr>
              <a:spLocks noChangeAspect="1" noChangeShapeType="1"/>
            </p:cNvSpPr>
            <p:nvPr/>
          </p:nvSpPr>
          <p:spPr bwMode="auto">
            <a:xfrm>
              <a:off x="4108" y="988"/>
              <a:ext cx="558" cy="19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endParaRPr>
            </a:p>
          </p:txBody>
        </p:sp>
        <p:sp>
          <p:nvSpPr>
            <p:cNvPr id="39947" name="Line 13"/>
            <p:cNvSpPr>
              <a:spLocks noChangeAspect="1" noChangeShapeType="1"/>
            </p:cNvSpPr>
            <p:nvPr/>
          </p:nvSpPr>
          <p:spPr bwMode="auto">
            <a:xfrm flipH="1">
              <a:off x="4098" y="979"/>
              <a:ext cx="572" cy="19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endParaRPr>
            </a:p>
          </p:txBody>
        </p:sp>
        <p:sp>
          <p:nvSpPr>
            <p:cNvPr id="39948" name="Line 14"/>
            <p:cNvSpPr>
              <a:spLocks noChangeAspect="1" noChangeShapeType="1"/>
            </p:cNvSpPr>
            <p:nvPr/>
          </p:nvSpPr>
          <p:spPr bwMode="auto">
            <a:xfrm>
              <a:off x="3415" y="1698"/>
              <a:ext cx="1952" cy="5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endParaRPr>
            </a:p>
          </p:txBody>
        </p:sp>
        <p:sp>
          <p:nvSpPr>
            <p:cNvPr id="39949" name="Line 15"/>
            <p:cNvSpPr>
              <a:spLocks noChangeAspect="1" noChangeShapeType="1"/>
            </p:cNvSpPr>
            <p:nvPr/>
          </p:nvSpPr>
          <p:spPr bwMode="auto">
            <a:xfrm flipV="1">
              <a:off x="3397" y="1690"/>
              <a:ext cx="1970" cy="5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endParaRPr>
            </a:p>
          </p:txBody>
        </p:sp>
        <p:sp>
          <p:nvSpPr>
            <p:cNvPr id="39950" name="Oval 16"/>
            <p:cNvSpPr>
              <a:spLocks noChangeAspect="1" noChangeArrowheads="1"/>
            </p:cNvSpPr>
            <p:nvPr/>
          </p:nvSpPr>
          <p:spPr bwMode="auto">
            <a:xfrm>
              <a:off x="3357" y="939"/>
              <a:ext cx="2050" cy="2048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51" name="AutoShape 17"/>
            <p:cNvSpPr>
              <a:spLocks noChangeAspect="1" noChangeArrowheads="1"/>
            </p:cNvSpPr>
            <p:nvPr/>
          </p:nvSpPr>
          <p:spPr bwMode="auto">
            <a:xfrm>
              <a:off x="4100" y="1682"/>
              <a:ext cx="564" cy="564"/>
            </a:xfrm>
            <a:prstGeom prst="star24">
              <a:avLst>
                <a:gd name="adj" fmla="val 375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2416" name="Group 18"/>
            <p:cNvGrpSpPr>
              <a:grpSpLocks noChangeAspect="1"/>
            </p:cNvGrpSpPr>
            <p:nvPr/>
          </p:nvGrpSpPr>
          <p:grpSpPr bwMode="auto">
            <a:xfrm>
              <a:off x="4304" y="1836"/>
              <a:ext cx="155" cy="289"/>
              <a:chOff x="2520" y="1930"/>
              <a:chExt cx="508" cy="1030"/>
            </a:xfrm>
          </p:grpSpPr>
          <p:sp>
            <p:nvSpPr>
              <p:cNvPr id="39966" name="Line 19"/>
              <p:cNvSpPr>
                <a:spLocks noChangeAspect="1" noChangeShapeType="1"/>
              </p:cNvSpPr>
              <p:nvPr/>
            </p:nvSpPr>
            <p:spPr bwMode="auto">
              <a:xfrm>
                <a:off x="2770" y="1929"/>
                <a:ext cx="0" cy="1032"/>
              </a:xfrm>
              <a:prstGeom prst="line">
                <a:avLst/>
              </a:prstGeom>
              <a:noFill/>
              <a:ln w="730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SimSun" pitchFamily="2" charset="-122"/>
                  <a:cs typeface="+mn-cs"/>
                </a:endParaRPr>
              </a:p>
            </p:txBody>
          </p:sp>
          <p:sp>
            <p:nvSpPr>
              <p:cNvPr id="39967" name="Line 20"/>
              <p:cNvSpPr>
                <a:spLocks noChangeAspect="1" noChangeShapeType="1"/>
              </p:cNvSpPr>
              <p:nvPr/>
            </p:nvSpPr>
            <p:spPr bwMode="auto">
              <a:xfrm>
                <a:off x="2519" y="2172"/>
                <a:ext cx="509" cy="0"/>
              </a:xfrm>
              <a:prstGeom prst="line">
                <a:avLst/>
              </a:prstGeom>
              <a:noFill/>
              <a:ln w="730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3600" b="0" i="0" u="none" strike="noStrike" kern="1200" cap="none" spc="0" normalizeH="0" baseline="0" noProof="0">
                  <a:ln>
                    <a:noFill/>
                  </a:ln>
                  <a:solidFill>
                    <a:srgbClr val="004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SimSun" pitchFamily="2" charset="-122"/>
                  <a:cs typeface="+mn-cs"/>
                </a:endParaRPr>
              </a:p>
            </p:txBody>
          </p:sp>
        </p:grpSp>
        <p:sp>
          <p:nvSpPr>
            <p:cNvPr id="39953" name="Text Box 21"/>
            <p:cNvSpPr txBox="1">
              <a:spLocks noChangeAspect="1" noChangeArrowheads="1"/>
            </p:cNvSpPr>
            <p:nvPr/>
          </p:nvSpPr>
          <p:spPr bwMode="auto">
            <a:xfrm>
              <a:off x="4159" y="1930"/>
              <a:ext cx="45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基督 的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4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生命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02418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" y="1374"/>
              <a:ext cx="45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19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" y="1017"/>
              <a:ext cx="35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0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" y="2474"/>
              <a:ext cx="41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1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" y="2500"/>
              <a:ext cx="207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2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" y="1800"/>
              <a:ext cx="41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3" name="Picture 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" y="1103"/>
              <a:ext cx="42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4" name="Picture 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" y="2176"/>
              <a:ext cx="38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5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" y="1131"/>
              <a:ext cx="37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6" name="Picture 3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2421"/>
              <a:ext cx="439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7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2205"/>
              <a:ext cx="19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8" name="Picture 3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" y="1392"/>
              <a:ext cx="33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9" name="Picture 3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" y="1818"/>
              <a:ext cx="30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75136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福青 17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7291" r="6013"/>
          <a:stretch>
            <a:fillRect/>
          </a:stretch>
        </p:blipFill>
        <p:spPr bwMode="auto">
          <a:xfrm>
            <a:off x="2997201" y="0"/>
            <a:ext cx="6010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69964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6000" b="1">
                <a:ea typeface="全真中隸書" pitchFamily="49" charset="-120"/>
              </a:rPr>
              <a:t>結語</a:t>
            </a:r>
            <a:endParaRPr lang="en-CA" altLang="en-US" sz="6000">
              <a:ea typeface="全真中隸書" pitchFamily="49" charset="-12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教會對內要堅固信徒的信仰與信心</a:t>
            </a:r>
            <a:endParaRPr lang="en-CA" altLang="en-US" sz="4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教會對外要擴張，作光作鹽</a:t>
            </a:r>
            <a:endParaRPr lang="en-CA" altLang="en-US" sz="4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3154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>
                <a:ea typeface="全真中隸書" pitchFamily="49" charset="-120"/>
              </a:rPr>
              <a:t>堅固與擴張</a:t>
            </a:r>
            <a:endParaRPr lang="en-CA" altLang="en-US" sz="4800" b="1">
              <a:ea typeface="全真中隸書" pitchFamily="49" charset="-12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4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成長中的教會需要對內堅固信徒的信仰與信心，對外要擴張得救的人數</a:t>
            </a:r>
            <a:endParaRPr lang="en-CA" altLang="en-US" sz="44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r>
              <a:rPr lang="zh-TW" altLang="en-US" sz="4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教會今天需要堅固與擴張。</a:t>
            </a:r>
            <a:endParaRPr lang="en-CA" altLang="en-US" sz="44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08866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3" y="1"/>
            <a:ext cx="8208962" cy="1152525"/>
          </a:xfrm>
        </p:spPr>
        <p:txBody>
          <a:bodyPr/>
          <a:lstStyle/>
          <a:p>
            <a:pPr eaLnBrk="1" hangingPunct="1"/>
            <a:r>
              <a:rPr lang="zh-TW" altLang="en-US" smtClean="0"/>
              <a:t>一群大能的子民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1412875"/>
            <a:ext cx="8713788" cy="4370388"/>
          </a:xfrm>
        </p:spPr>
        <p:txBody>
          <a:bodyPr/>
          <a:lstStyle/>
          <a:p>
            <a:pPr eaLnBrk="1" hangingPunct="1"/>
            <a:r>
              <a:rPr lang="zh-TW" altLang="en-US" sz="5400" b="1" dirty="0">
                <a:solidFill>
                  <a:schemeClr val="bg1"/>
                </a:solidFill>
                <a:latin typeface="全真楷書" pitchFamily="49" charset="-120"/>
                <a:ea typeface="全真楷書" pitchFamily="49" charset="-120"/>
              </a:rPr>
              <a:t>「主要建立一群大能子民，</a:t>
            </a:r>
          </a:p>
          <a:p>
            <a:pPr eaLnBrk="1" hangingPunct="1"/>
            <a:r>
              <a:rPr lang="zh-TW" altLang="en-US" sz="5400" b="1" dirty="0">
                <a:solidFill>
                  <a:schemeClr val="bg1"/>
                </a:solidFill>
                <a:latin typeface="全真楷書" pitchFamily="49" charset="-120"/>
                <a:ea typeface="全真楷書" pitchFamily="49" charset="-120"/>
              </a:rPr>
              <a:t>一群充滿讚美的子民，</a:t>
            </a:r>
          </a:p>
          <a:p>
            <a:pPr eaLnBrk="1" hangingPunct="1"/>
            <a:r>
              <a:rPr lang="zh-TW" altLang="en-US" sz="5400" b="1" dirty="0">
                <a:solidFill>
                  <a:schemeClr val="bg1"/>
                </a:solidFill>
                <a:latin typeface="全真楷書" pitchFamily="49" charset="-120"/>
                <a:ea typeface="全真楷書" pitchFamily="49" charset="-120"/>
              </a:rPr>
              <a:t>他們要靠我靈來往此地，</a:t>
            </a:r>
          </a:p>
          <a:p>
            <a:pPr eaLnBrk="1" hangingPunct="1"/>
            <a:r>
              <a:rPr lang="zh-TW" altLang="en-US" sz="5400" b="1" dirty="0">
                <a:solidFill>
                  <a:schemeClr val="bg1"/>
                </a:solidFill>
                <a:latin typeface="全真楷書" pitchFamily="49" charset="-120"/>
                <a:ea typeface="全真楷書" pitchFamily="49" charset="-120"/>
              </a:rPr>
              <a:t>並要榮耀我寶貴的名。」</a:t>
            </a:r>
          </a:p>
        </p:txBody>
      </p:sp>
    </p:spTree>
    <p:extLst>
      <p:ext uri="{BB962C8B-B14F-4D97-AF65-F5344CB8AC3E}">
        <p14:creationId xmlns:p14="http://schemas.microsoft.com/office/powerpoint/2010/main" val="19031205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zh-TW" altLang="en-US" sz="5400" b="1" dirty="0">
                <a:solidFill>
                  <a:schemeClr val="bg1"/>
                </a:solidFill>
                <a:latin typeface="全真楷書" pitchFamily="49" charset="-120"/>
                <a:ea typeface="全真楷書" pitchFamily="49" charset="-120"/>
              </a:rPr>
              <a:t>主啊興起！建立教會，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zh-TW" altLang="en-US" sz="5400" b="1" dirty="0">
                <a:solidFill>
                  <a:schemeClr val="bg1"/>
                </a:solidFill>
                <a:latin typeface="全真楷書" pitchFamily="49" charset="-120"/>
                <a:ea typeface="全真楷書" pitchFamily="49" charset="-120"/>
              </a:rPr>
              <a:t>使我們靠你堅固。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zh-TW" altLang="en-US" sz="5400" b="1" dirty="0">
                <a:solidFill>
                  <a:schemeClr val="bg1"/>
                </a:solidFill>
                <a:latin typeface="全真楷書" pitchFamily="49" charset="-120"/>
                <a:ea typeface="全真楷書" pitchFamily="49" charset="-120"/>
              </a:rPr>
              <a:t>成為合一，你的肢體，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zh-TW" altLang="en-US" sz="5400" b="1" dirty="0">
                <a:solidFill>
                  <a:schemeClr val="bg1"/>
                </a:solidFill>
                <a:latin typeface="全真楷書" pitchFamily="49" charset="-120"/>
                <a:ea typeface="全真楷書" pitchFamily="49" charset="-120"/>
              </a:rPr>
              <a:t>在你愛子的國度。</a:t>
            </a:r>
          </a:p>
        </p:txBody>
      </p:sp>
    </p:spTree>
    <p:extLst>
      <p:ext uri="{BB962C8B-B14F-4D97-AF65-F5344CB8AC3E}">
        <p14:creationId xmlns:p14="http://schemas.microsoft.com/office/powerpoint/2010/main" val="2826082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983975" y="404813"/>
            <a:ext cx="10227364" cy="1268412"/>
          </a:xfrm>
        </p:spPr>
        <p:txBody>
          <a:bodyPr/>
          <a:lstStyle/>
          <a:p>
            <a:pPr eaLnBrk="1" hangingPunct="1"/>
            <a:r>
              <a:rPr lang="zh-TW" altLang="en-US" sz="5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全書的主題:                                </a:t>
            </a:r>
            <a:r>
              <a:rPr lang="en-US" altLang="zh-TW" sz="5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-US" altLang="zh-TW" sz="5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sz="5400" b="1" dirty="0" smtClean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神的救恩在人的罪中顯明出來</a:t>
            </a:r>
            <a:endParaRPr lang="en-CA" altLang="en-US" sz="5400" b="1" dirty="0" smtClean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698144"/>
              </p:ext>
            </p:extLst>
          </p:nvPr>
        </p:nvGraphicFramePr>
        <p:xfrm>
          <a:off x="397565" y="1908313"/>
          <a:ext cx="11449878" cy="5047381"/>
        </p:xfrm>
        <a:graphic>
          <a:graphicData uri="http://schemas.openxmlformats.org/drawingml/2006/table">
            <a:tbl>
              <a:tblPr/>
              <a:tblGrid>
                <a:gridCol w="5454595">
                  <a:extLst>
                    <a:ext uri="{9D8B030D-6E8A-4147-A177-3AD203B41FA5}">
                      <a16:colId xmlns:a16="http://schemas.microsoft.com/office/drawing/2014/main" val="1940554035"/>
                    </a:ext>
                  </a:extLst>
                </a:gridCol>
                <a:gridCol w="5995283">
                  <a:extLst>
                    <a:ext uri="{9D8B030D-6E8A-4147-A177-3AD203B41FA5}">
                      <a16:colId xmlns:a16="http://schemas.microsoft.com/office/drawing/2014/main" val="3097981614"/>
                    </a:ext>
                  </a:extLst>
                </a:gridCol>
              </a:tblGrid>
              <a:tr h="1206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人的罪導致神的審判 </a:t>
                      </a:r>
                      <a:endParaRPr kumimoji="0" lang="en-CA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神的審判引出神的救贖</a:t>
                      </a:r>
                      <a:endParaRPr kumimoji="0" lang="en-CA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49541"/>
                  </a:ext>
                </a:extLst>
              </a:tr>
              <a:tr h="1206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人的罪、神的審判及神祝福的應許</a:t>
                      </a:r>
                      <a:endParaRPr kumimoji="0" lang="en-CA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救贖</a:t>
                      </a:r>
                      <a:r>
                        <a:rPr kumimoji="0" lang="en-US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      </a:t>
                      </a:r>
                      <a:r>
                        <a:rPr kumimoji="0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救主</a:t>
                      </a:r>
                      <a:r>
                        <a:rPr kumimoji="0" lang="en-US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kumimoji="0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救恩</a:t>
                      </a:r>
                      <a:endParaRPr kumimoji="0" lang="en-CA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6093"/>
                  </a:ext>
                </a:extLst>
              </a:tr>
              <a:tr h="2321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第一輪循環</a:t>
                      </a: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kumimoji="0" lang="zh-TW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第二輪循環</a:t>
                      </a: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kumimoji="0" lang="en-CA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40-48</a:t>
                      </a:r>
                      <a:r>
                        <a:rPr kumimoji="0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章</a:t>
                      </a: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 49-57</a:t>
                      </a:r>
                      <a:r>
                        <a:rPr kumimoji="0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章</a:t>
                      </a: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 58-59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               54:1-4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     救主彌賽亞之應許</a:t>
                      </a:r>
                      <a:endParaRPr kumimoji="0" lang="en-CA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45048"/>
                  </a:ext>
                </a:extLst>
              </a:tr>
            </a:tbl>
          </a:graphicData>
        </a:graphic>
      </p:graphicFrame>
      <p:sp>
        <p:nvSpPr>
          <p:cNvPr id="54289" name="Right Brace 6"/>
          <p:cNvSpPr>
            <a:spLocks/>
          </p:cNvSpPr>
          <p:nvPr/>
        </p:nvSpPr>
        <p:spPr bwMode="auto">
          <a:xfrm rot="16200000">
            <a:off x="8567945" y="4491590"/>
            <a:ext cx="431800" cy="1511300"/>
          </a:xfrm>
          <a:prstGeom prst="rightBrace">
            <a:avLst>
              <a:gd name="adj1" fmla="val 8329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365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874643" y="824947"/>
            <a:ext cx="9700592" cy="6033053"/>
          </a:xfrm>
        </p:spPr>
        <p:txBody>
          <a:bodyPr/>
          <a:lstStyle/>
          <a:p>
            <a:pPr eaLnBrk="1" hangingPunct="1"/>
            <a:r>
              <a:rPr lang="en-US" altLang="zh-TW" sz="5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54:2</a:t>
            </a:r>
            <a:r>
              <a:rPr lang="zh-TW" altLang="en-US" sz="5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要</a:t>
            </a:r>
            <a:r>
              <a:rPr lang="zh-TW" altLang="en-US" sz="6000" b="1" dirty="0">
                <a:solidFill>
                  <a:srgbClr val="C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擴張</a:t>
            </a:r>
            <a:r>
              <a:rPr lang="zh-TW" altLang="en-US" sz="5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你帳幕之地，張大你居所的幔子，不要限止；要放長你的繩子，</a:t>
            </a:r>
            <a:r>
              <a:rPr lang="zh-TW" altLang="en-US" sz="6000" b="1" dirty="0">
                <a:solidFill>
                  <a:srgbClr val="7030A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堅固</a:t>
            </a:r>
            <a:r>
              <a:rPr lang="zh-TW" altLang="en-US" sz="5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你的橛子。</a:t>
            </a:r>
          </a:p>
        </p:txBody>
      </p:sp>
    </p:spTree>
    <p:extLst>
      <p:ext uri="{BB962C8B-B14F-4D97-AF65-F5344CB8AC3E}">
        <p14:creationId xmlns:p14="http://schemas.microsoft.com/office/powerpoint/2010/main" val="30106984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Outer Curtai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818" y="1601443"/>
            <a:ext cx="9941232" cy="4759600"/>
          </a:xfrm>
          <a:noFill/>
        </p:spPr>
      </p:pic>
      <p:sp>
        <p:nvSpPr>
          <p:cNvPr id="56323" name="矩形 2"/>
          <p:cNvSpPr>
            <a:spLocks noChangeArrowheads="1"/>
          </p:cNvSpPr>
          <p:nvPr/>
        </p:nvSpPr>
        <p:spPr bwMode="auto">
          <a:xfrm>
            <a:off x="4008439" y="333376"/>
            <a:ext cx="48228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6600" b="1" dirty="0">
                <a:solidFill>
                  <a:srgbClr val="B13F9A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堅固與擴張</a:t>
            </a:r>
            <a:endParaRPr lang="zh-CN" altLang="en-US" sz="6600" dirty="0">
              <a:solidFill>
                <a:srgbClr val="B13F9A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834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Outer Curtai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3" b="7825"/>
          <a:stretch>
            <a:fillRect/>
          </a:stretch>
        </p:blipFill>
        <p:spPr>
          <a:xfrm>
            <a:off x="1504950" y="0"/>
            <a:ext cx="9163050" cy="6858000"/>
          </a:xfrm>
          <a:noFill/>
        </p:spPr>
      </p:pic>
      <p:sp>
        <p:nvSpPr>
          <p:cNvPr id="57347" name="矩形 2"/>
          <p:cNvSpPr>
            <a:spLocks noChangeArrowheads="1"/>
          </p:cNvSpPr>
          <p:nvPr/>
        </p:nvSpPr>
        <p:spPr bwMode="auto">
          <a:xfrm>
            <a:off x="7464425" y="549275"/>
            <a:ext cx="25923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4400" b="1">
                <a:solidFill>
                  <a:prstClr val="black"/>
                </a:solidFill>
                <a:latin typeface="Arial" panose="020B0604020202020204" pitchFamily="34" charset="0"/>
                <a:ea typeface="全真中隸書" pitchFamily="49" charset="-120"/>
                <a:cs typeface="Arial" panose="020B0604020202020204" pitchFamily="34" charset="0"/>
              </a:rPr>
              <a:t>甲、堅固</a:t>
            </a:r>
            <a:endParaRPr lang="zh-CN" altLang="en-US" sz="4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683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8329613" cy="11430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全真中隸書" pitchFamily="49" charset="-120"/>
              </a:rPr>
              <a:t>甲、堅固信徒的信仰與信心</a:t>
            </a:r>
            <a:endParaRPr lang="en-CA" altLang="en-US" smtClean="0">
              <a:ea typeface="全真中隸書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5" y="1540565"/>
            <a:ext cx="11370364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這是教會素質的提升</a:t>
            </a:r>
            <a:endParaRPr lang="en-US" altLang="zh-TW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信仰要堅固</a:t>
            </a:r>
            <a:endParaRPr lang="en-US" altLang="zh-TW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異端邪教的泛濫，教會必須以培訓神的話語來抵制異端</a:t>
            </a:r>
            <a:endParaRPr lang="en-CA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信徒需要對聖經有系統、一貫的認識</a:t>
            </a:r>
            <a:endParaRPr lang="en-CA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提倡個人讀經</a:t>
            </a:r>
            <a:endParaRPr lang="en-US" altLang="zh-TW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設立有計劃的門徒訓練</a:t>
            </a:r>
            <a:endParaRPr lang="en-US" altLang="zh-TW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zh-TW" altLang="en-US" sz="4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強調遵守主道</a:t>
            </a:r>
            <a:endParaRPr lang="en-US" altLang="zh-TW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68764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29600" cy="1252538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新細明體" panose="02020500000000000000" pitchFamily="18" charset="-120"/>
              </a:rPr>
              <a:t>馬太福音</a:t>
            </a:r>
            <a:r>
              <a:rPr lang="en-US" altLang="zh-TW" smtClean="0">
                <a:ea typeface="新細明體" panose="02020500000000000000" pitchFamily="18" charset="-120"/>
              </a:rPr>
              <a:t>28:18-20</a:t>
            </a:r>
            <a:endParaRPr lang="en-CA" alt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2395330"/>
            <a:ext cx="10933043" cy="400546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28:18 </a:t>
            </a:r>
            <a:r>
              <a:rPr lang="zh-TW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耶穌進前來、對他們說、天上地下所有的權柄、都賜給我了。</a:t>
            </a:r>
            <a:br>
              <a:rPr lang="zh-TW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zh-TW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28:19 </a:t>
            </a:r>
            <a:r>
              <a:rPr lang="zh-TW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所以你們要去、使萬民作我的門徒、奉父子聖靈的名、給他們施洗．</a:t>
            </a:r>
            <a:r>
              <a:rPr lang="en-US" altLang="zh-TW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-US" altLang="zh-TW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-US" altLang="zh-TW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28:20 </a:t>
            </a:r>
            <a:r>
              <a:rPr lang="zh-TW" altLang="en-US" sz="4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凡我所吩咐你們的、都教訓他們遵守我就常與你們同在、直到世界的末了。</a:t>
            </a:r>
            <a:endParaRPr lang="en-CA" altLang="en-US" sz="4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74551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Vist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iscus">
  <a:themeElements>
    <a:clrScheme name="Discus 1">
      <a:dk1>
        <a:srgbClr val="004080"/>
      </a:dk1>
      <a:lt1>
        <a:srgbClr val="EFEFEF"/>
      </a:lt1>
      <a:dk2>
        <a:srgbClr val="004080"/>
      </a:dk2>
      <a:lt2>
        <a:srgbClr val="808080"/>
      </a:lt2>
      <a:accent1>
        <a:srgbClr val="99CCFF"/>
      </a:accent1>
      <a:accent2>
        <a:srgbClr val="CCCCFF"/>
      </a:accent2>
      <a:accent3>
        <a:srgbClr val="F6F6F6"/>
      </a:accent3>
      <a:accent4>
        <a:srgbClr val="00356C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iscu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Discus 1">
        <a:dk1>
          <a:srgbClr val="004080"/>
        </a:dk1>
        <a:lt1>
          <a:srgbClr val="EFEFEF"/>
        </a:lt1>
        <a:dk2>
          <a:srgbClr val="00408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6F6F6"/>
        </a:accent3>
        <a:accent4>
          <a:srgbClr val="00356C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 2">
        <a:dk1>
          <a:srgbClr val="004080"/>
        </a:dk1>
        <a:lt1>
          <a:srgbClr val="EFEFEF"/>
        </a:lt1>
        <a:dk2>
          <a:srgbClr val="00408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6F6F6"/>
        </a:accent3>
        <a:accent4>
          <a:srgbClr val="00356C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 3">
        <a:dk1>
          <a:srgbClr val="004080"/>
        </a:dk1>
        <a:lt1>
          <a:srgbClr val="FFFFFF"/>
        </a:lt1>
        <a:dk2>
          <a:srgbClr val="00408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356C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1B6A5B5-1BEC-4EEA-9356-9BFD758ACB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D1F562-76A4-4CE4-B3CA-758D572E9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60C99C-4D9A-4DAB-AA53-E488AEBCAE16}">
  <ds:schemaRefs>
    <ds:schemaRef ds:uri="16c05727-aa75-4e4a-9b5f-8a80a1165891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71af3243-3dd4-4a8d-8c0d-dd76da1f02a5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0</TotalTime>
  <Words>1007</Words>
  <Application>Microsoft Office PowerPoint</Application>
  <PresentationFormat>Widescreen</PresentationFormat>
  <Paragraphs>170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35</vt:i4>
      </vt:variant>
    </vt:vector>
  </HeadingPairs>
  <TitlesOfParts>
    <vt:vector size="81" baseType="lpstr">
      <vt:lpstr>標楷體</vt:lpstr>
      <vt:lpstr>Microsoft JhengHei</vt:lpstr>
      <vt:lpstr>Microsoft JhengHei</vt:lpstr>
      <vt:lpstr>Microsoft JhengHei UI</vt:lpstr>
      <vt:lpstr>MS PGothic</vt:lpstr>
      <vt:lpstr>PMingLiU</vt:lpstr>
      <vt:lpstr>PMingLiU</vt:lpstr>
      <vt:lpstr>全真中隸書</vt:lpstr>
      <vt:lpstr>全真楷書</vt:lpstr>
      <vt:lpstr>全真顏體</vt:lpstr>
      <vt:lpstr>华文中宋</vt:lpstr>
      <vt:lpstr>华文新魏</vt:lpstr>
      <vt:lpstr>华文楷体</vt:lpstr>
      <vt:lpstr>宋体</vt:lpstr>
      <vt:lpstr>宋体</vt:lpstr>
      <vt:lpstr>方正舒体</vt:lpstr>
      <vt:lpstr>華康正顏楷體W7(P)</vt:lpstr>
      <vt:lpstr>隶书</vt:lpstr>
      <vt:lpstr>Arial</vt:lpstr>
      <vt:lpstr>Arial Black</vt:lpstr>
      <vt:lpstr>Calibri</vt:lpstr>
      <vt:lpstr>Candara</vt:lpstr>
      <vt:lpstr>Constantia</vt:lpstr>
      <vt:lpstr>Garamond</vt:lpstr>
      <vt:lpstr>Georgia</vt:lpstr>
      <vt:lpstr>Gill Sans MT</vt:lpstr>
      <vt:lpstr>Palatino Linotype</vt:lpstr>
      <vt:lpstr>Symbol</vt:lpstr>
      <vt:lpstr>Times New Roman</vt:lpstr>
      <vt:lpstr>Trebuchet MS</vt:lpstr>
      <vt:lpstr>Tw Cen MT</vt:lpstr>
      <vt:lpstr>Tw Cen MT Condensed</vt:lpstr>
      <vt:lpstr>Verdana</vt:lpstr>
      <vt:lpstr>Wingdings</vt:lpstr>
      <vt:lpstr>Wingdings 2</vt:lpstr>
      <vt:lpstr>Wingdings 3</vt:lpstr>
      <vt:lpstr>Vista Theme</vt:lpstr>
      <vt:lpstr>Opulent</vt:lpstr>
      <vt:lpstr>Flow</vt:lpstr>
      <vt:lpstr>Waveform</vt:lpstr>
      <vt:lpstr>Civic</vt:lpstr>
      <vt:lpstr>Elemental</vt:lpstr>
      <vt:lpstr>Solstice</vt:lpstr>
      <vt:lpstr>Organic</vt:lpstr>
      <vt:lpstr>Integral</vt:lpstr>
      <vt:lpstr>Discus</vt:lpstr>
      <vt:lpstr>堅固與擴張</vt:lpstr>
      <vt:lpstr>PowerPoint Presentation</vt:lpstr>
      <vt:lpstr>PowerPoint Presentation</vt:lpstr>
      <vt:lpstr>全書的主題:                                 神的救恩在人的罪中顯明出來</vt:lpstr>
      <vt:lpstr>PowerPoint Presentation</vt:lpstr>
      <vt:lpstr>PowerPoint Presentation</vt:lpstr>
      <vt:lpstr>PowerPoint Presentation</vt:lpstr>
      <vt:lpstr>甲、堅固信徒的信仰與信心</vt:lpstr>
      <vt:lpstr>馬太福音28:18-20</vt:lpstr>
      <vt:lpstr>馬太福音28:18-20</vt:lpstr>
      <vt:lpstr>弗四11-13</vt:lpstr>
      <vt:lpstr>信徒門訓</vt:lpstr>
      <vt:lpstr>三股合成的繩子</vt:lpstr>
      <vt:lpstr>成全聖徒</vt:lpstr>
      <vt:lpstr>信徒成長</vt:lpstr>
      <vt:lpstr>PowerPoint Presentation</vt:lpstr>
      <vt:lpstr>信心也要堅固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乙、擴張境界，信徒要作光、作鹽</vt:lpstr>
      <vt:lpstr>授之與魚、不如授之與漁</vt:lpstr>
      <vt:lpstr>亙古的使命, 嶄新的契機 </vt:lpstr>
      <vt:lpstr>狄更斯  《雙城記》</vt:lpstr>
      <vt:lpstr>作鹽影響社區裡的人</vt:lpstr>
      <vt:lpstr>PowerPoint Presentation</vt:lpstr>
      <vt:lpstr>PowerPoint Presentation</vt:lpstr>
      <vt:lpstr>PowerPoint Presentation</vt:lpstr>
      <vt:lpstr>PowerPoint Presentation</vt:lpstr>
      <vt:lpstr>結語</vt:lpstr>
      <vt:lpstr>堅固與擴張</vt:lpstr>
      <vt:lpstr>一群大能的子民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2022-11-09T15:59:24Z</dcterms:created>
  <dcterms:modified xsi:type="dcterms:W3CDTF">2022-11-23T16:41:09Z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