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9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5D2231-215D-43C8-A791-755CA7017313}" type="datetimeFigureOut">
              <a:rPr lang="en-US" smtClean="0"/>
              <a:t>4/3/2011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DA2D09-79F6-42D3-8279-8F93C69EC29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8041-1278-4F90-B0DC-F73C9F416748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4533-43E5-40B4-9462-0605A8F724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8041-1278-4F90-B0DC-F73C9F416748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4533-43E5-40B4-9462-0605A8F724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8041-1278-4F90-B0DC-F73C9F416748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4533-43E5-40B4-9462-0605A8F724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8041-1278-4F90-B0DC-F73C9F416748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4533-43E5-40B4-9462-0605A8F724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8041-1278-4F90-B0DC-F73C9F416748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4533-43E5-40B4-9462-0605A8F724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8041-1278-4F90-B0DC-F73C9F416748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4533-43E5-40B4-9462-0605A8F724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8041-1278-4F90-B0DC-F73C9F416748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4533-43E5-40B4-9462-0605A8F724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8041-1278-4F90-B0DC-F73C9F416748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4533-43E5-40B4-9462-0605A8F724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8041-1278-4F90-B0DC-F73C9F416748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4533-43E5-40B4-9462-0605A8F724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8041-1278-4F90-B0DC-F73C9F416748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4533-43E5-40B4-9462-0605A8F724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8041-1278-4F90-B0DC-F73C9F416748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64533-43E5-40B4-9462-0605A8F724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08041-1278-4F90-B0DC-F73C9F416748}" type="datetimeFigureOut">
              <a:rPr lang="en-US" smtClean="0"/>
              <a:pPr/>
              <a:t>4/3/2011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64533-43E5-40B4-9462-0605A8F724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752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/>
              <a:t/>
            </a:r>
            <a:br>
              <a:rPr lang="en-US" altLang="zh-CN" b="1" dirty="0" smtClean="0"/>
            </a:br>
            <a:r>
              <a:rPr lang="zh-TW" altLang="en-US" dirty="0"/>
              <a:t> </a:t>
            </a:r>
            <a:r>
              <a:rPr lang="en-US" altLang="zh-TW" sz="4900" b="1" dirty="0"/>
              <a:t>『</a:t>
            </a:r>
            <a:r>
              <a:rPr lang="zh-TW" altLang="en-US" sz="4900" b="1" dirty="0"/>
              <a:t>建造聖殿的時候尚未來到？</a:t>
            </a:r>
            <a:r>
              <a:rPr lang="en-US" altLang="zh-TW" sz="4900" b="1" dirty="0" smtClean="0"/>
              <a:t>』</a:t>
            </a:r>
            <a:br>
              <a:rPr lang="en-US" altLang="zh-TW" sz="4900" b="1" dirty="0" smtClean="0"/>
            </a:br>
            <a:r>
              <a:rPr lang="en-US" altLang="zh-TW" sz="4900" b="1" dirty="0"/>
              <a:t/>
            </a:r>
            <a:br>
              <a:rPr lang="en-US" altLang="zh-TW" sz="4900" b="1" dirty="0"/>
            </a:br>
            <a:r>
              <a:rPr lang="zh-TW" altLang="en-US" b="1" dirty="0" smtClean="0"/>
              <a:t>哈</a:t>
            </a:r>
            <a:r>
              <a:rPr lang="zh-TW" altLang="en-US" b="1" dirty="0"/>
              <a:t>該書 第一章 </a:t>
            </a:r>
            <a:r>
              <a:rPr lang="en-US" altLang="zh-TW" b="1" dirty="0"/>
              <a:t>1-4</a:t>
            </a:r>
            <a:r>
              <a:rPr lang="zh-TW" altLang="en-US" b="1" dirty="0"/>
              <a:t>， </a:t>
            </a:r>
            <a:r>
              <a:rPr lang="en-US" altLang="zh-TW" b="1" dirty="0"/>
              <a:t>7-8</a:t>
            </a:r>
            <a:r>
              <a:rPr lang="zh-TW" altLang="en-US" sz="4900" b="1" dirty="0" smtClean="0"/>
              <a:t/>
            </a:r>
            <a:br>
              <a:rPr lang="zh-TW" altLang="en-US" sz="4900" b="1" dirty="0" smtClean="0"/>
            </a:br>
            <a:r>
              <a:rPr lang="zh-TW" altLang="en-US" sz="4900" b="1" dirty="0"/>
              <a:t> 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267200"/>
            <a:ext cx="6400800" cy="2133600"/>
          </a:xfrm>
        </p:spPr>
        <p:txBody>
          <a:bodyPr>
            <a:normAutofit/>
          </a:bodyPr>
          <a:lstStyle/>
          <a:p>
            <a:r>
              <a:rPr lang="zh-CN" altLang="en-US" sz="3600" b="1" dirty="0" smtClean="0">
                <a:solidFill>
                  <a:srgbClr val="002060"/>
                </a:solidFill>
                <a:latin typeface="+mn-ea"/>
              </a:rPr>
              <a:t>主日講道</a:t>
            </a:r>
            <a:endParaRPr lang="en-US" altLang="zh-CN" sz="3600" b="1" dirty="0" smtClean="0">
              <a:solidFill>
                <a:srgbClr val="002060"/>
              </a:solidFill>
              <a:latin typeface="+mn-ea"/>
            </a:endParaRPr>
          </a:p>
          <a:p>
            <a:r>
              <a:rPr lang="zh-CN" altLang="en-US" sz="3600" b="1" dirty="0" smtClean="0">
                <a:solidFill>
                  <a:srgbClr val="002060"/>
                </a:solidFill>
                <a:latin typeface="+mn-ea"/>
              </a:rPr>
              <a:t>二零一一年 四月三日</a:t>
            </a:r>
            <a:endParaRPr lang="en-US" altLang="zh-CN" sz="3600" b="1" dirty="0" smtClean="0">
              <a:solidFill>
                <a:srgbClr val="002060"/>
              </a:solidFill>
              <a:latin typeface="+mn-ea"/>
            </a:endParaRPr>
          </a:p>
          <a:p>
            <a:r>
              <a:rPr lang="zh-CN" altLang="en-US" sz="3600" b="1" dirty="0" smtClean="0">
                <a:solidFill>
                  <a:srgbClr val="002060"/>
                </a:solidFill>
                <a:latin typeface="+mn-ea"/>
              </a:rPr>
              <a:t>楊陸屏</a:t>
            </a:r>
            <a:endParaRPr lang="en-US" sz="3600" b="1" dirty="0">
              <a:solidFill>
                <a:srgbClr val="002060"/>
              </a:solidFill>
              <a:latin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日本東北</a:t>
            </a:r>
            <a:r>
              <a:rPr lang="en-US" dirty="0" smtClean="0"/>
              <a:t>Yamada</a:t>
            </a:r>
            <a:r>
              <a:rPr lang="zh-CN" altLang="en-US" dirty="0" smtClean="0"/>
              <a:t>區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聖</a:t>
            </a:r>
            <a:r>
              <a:rPr lang="en-US" altLang="zh-CN" dirty="0"/>
              <a:t>『</a:t>
            </a:r>
            <a:r>
              <a:rPr lang="zh-CN" altLang="en-US" dirty="0" smtClean="0"/>
              <a:t>天使報喜</a:t>
            </a:r>
            <a:r>
              <a:rPr lang="en-US" altLang="zh-CN" dirty="0" smtClean="0"/>
              <a:t>』</a:t>
            </a:r>
            <a:r>
              <a:rPr lang="zh-CN" altLang="en-US" dirty="0" smtClean="0"/>
              <a:t>堂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被海嘯及火災損毀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209800"/>
            <a:ext cx="3276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2209800"/>
            <a:ext cx="3200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4419600"/>
            <a:ext cx="32004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58975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900" b="1" dirty="0" smtClean="0">
                <a:solidFill>
                  <a:schemeClr val="tx2">
                    <a:lumMod val="75000"/>
                  </a:schemeClr>
                </a:solidFill>
              </a:rPr>
              <a:t>1:1 </a:t>
            </a:r>
            <a:r>
              <a:rPr lang="zh-TW" altLang="en-US" sz="1900" b="1" dirty="0">
                <a:solidFill>
                  <a:schemeClr val="tx2">
                    <a:lumMod val="75000"/>
                  </a:schemeClr>
                </a:solidFill>
              </a:rPr>
              <a:t>大利烏王第二年、六月初一日、耶和華的話藉先知哈該、向猶大省長撒拉鐵的兒子所羅巴伯、和約撒答的兒子大祭司約書亞說</a:t>
            </a:r>
            <a:r>
              <a:rPr lang="zh-TW" altLang="en-US" sz="1900" b="1" dirty="0" smtClean="0">
                <a:solidFill>
                  <a:schemeClr val="tx2">
                    <a:lumMod val="75000"/>
                  </a:schemeClr>
                </a:solidFill>
              </a:rPr>
              <a:t>、</a:t>
            </a:r>
            <a:r>
              <a:rPr lang="en-US" sz="1900" b="1" dirty="0" smtClean="0">
                <a:solidFill>
                  <a:schemeClr val="tx2">
                    <a:lumMod val="75000"/>
                  </a:schemeClr>
                </a:solidFill>
              </a:rPr>
              <a:t>1:2 </a:t>
            </a:r>
            <a:r>
              <a:rPr lang="zh-TW" altLang="en-US" sz="1900" b="1" dirty="0">
                <a:solidFill>
                  <a:schemeClr val="tx2">
                    <a:lumMod val="75000"/>
                  </a:schemeClr>
                </a:solidFill>
              </a:rPr>
              <a:t>萬軍之耶和華如此說、這百姓說、建造耶和華殿的時候尚未來到</a:t>
            </a:r>
            <a:r>
              <a:rPr lang="zh-TW" altLang="en-US" sz="1900" b="1" dirty="0" smtClean="0">
                <a:solidFill>
                  <a:schemeClr val="tx2">
                    <a:lumMod val="75000"/>
                  </a:schemeClr>
                </a:solidFill>
              </a:rPr>
              <a:t>。</a:t>
            </a:r>
            <a:r>
              <a:rPr lang="en-US" sz="1900" b="1" dirty="0" smtClean="0">
                <a:solidFill>
                  <a:schemeClr val="tx2">
                    <a:lumMod val="75000"/>
                  </a:schemeClr>
                </a:solidFill>
              </a:rPr>
              <a:t>1:3 </a:t>
            </a:r>
            <a:r>
              <a:rPr lang="zh-TW" altLang="en-US" sz="1900" b="1" dirty="0">
                <a:solidFill>
                  <a:schemeClr val="tx2">
                    <a:lumMod val="75000"/>
                  </a:schemeClr>
                </a:solidFill>
              </a:rPr>
              <a:t>那時耶和華的話臨到先知哈該說</a:t>
            </a:r>
            <a:r>
              <a:rPr lang="zh-TW" altLang="en-US" sz="1900" b="1" dirty="0" smtClean="0">
                <a:solidFill>
                  <a:schemeClr val="tx2">
                    <a:lumMod val="75000"/>
                  </a:schemeClr>
                </a:solidFill>
              </a:rPr>
              <a:t>、</a:t>
            </a:r>
            <a:r>
              <a:rPr lang="en-US" sz="1900" b="1" dirty="0" smtClean="0">
                <a:solidFill>
                  <a:schemeClr val="tx2">
                    <a:lumMod val="75000"/>
                  </a:schemeClr>
                </a:solidFill>
              </a:rPr>
              <a:t>1:4 </a:t>
            </a:r>
            <a:r>
              <a:rPr lang="zh-TW" altLang="en-US" sz="1900" b="1" dirty="0">
                <a:solidFill>
                  <a:schemeClr val="tx2">
                    <a:lumMod val="75000"/>
                  </a:schemeClr>
                </a:solidFill>
              </a:rPr>
              <a:t>這殿仍然荒涼、你們自己還住天花板的房屋麼</a:t>
            </a:r>
            <a:r>
              <a:rPr lang="zh-TW" altLang="en-US" sz="1900" b="1" dirty="0" smtClean="0">
                <a:solidFill>
                  <a:schemeClr val="tx2">
                    <a:lumMod val="75000"/>
                  </a:schemeClr>
                </a:solidFill>
              </a:rPr>
              <a:t>．</a:t>
            </a:r>
            <a:endParaRPr lang="en-US" altLang="zh-TW" sz="19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sz="1900" b="1" dirty="0" smtClean="0"/>
              <a:t>		</a:t>
            </a:r>
            <a:r>
              <a:rPr lang="en-US" sz="1900" b="1" dirty="0" smtClean="0">
                <a:solidFill>
                  <a:srgbClr val="0070C0"/>
                </a:solidFill>
              </a:rPr>
              <a:t>1:5 </a:t>
            </a:r>
            <a:r>
              <a:rPr lang="zh-TW" altLang="en-US" sz="1900" b="1" dirty="0">
                <a:solidFill>
                  <a:srgbClr val="0070C0"/>
                </a:solidFill>
              </a:rPr>
              <a:t>現在萬軍之耶和華如此說、你們要省察自己的行為</a:t>
            </a:r>
            <a:r>
              <a:rPr lang="zh-TW" altLang="en-US" sz="1900" b="1" dirty="0" smtClean="0">
                <a:solidFill>
                  <a:srgbClr val="0070C0"/>
                </a:solidFill>
              </a:rPr>
              <a:t>。</a:t>
            </a:r>
            <a:r>
              <a:rPr lang="en-US" sz="1900" b="1" dirty="0" smtClean="0">
                <a:solidFill>
                  <a:srgbClr val="0070C0"/>
                </a:solidFill>
              </a:rPr>
              <a:t>1:6 </a:t>
            </a:r>
            <a:r>
              <a:rPr lang="zh-TW" altLang="en-US" sz="1900" b="1" dirty="0">
                <a:solidFill>
                  <a:srgbClr val="0070C0"/>
                </a:solidFill>
              </a:rPr>
              <a:t>你們撒的</a:t>
            </a:r>
            <a:r>
              <a:rPr lang="zh-TW" altLang="en-US" sz="1900" b="1" dirty="0" smtClean="0">
                <a:solidFill>
                  <a:srgbClr val="0070C0"/>
                </a:solidFill>
              </a:rPr>
              <a:t>種</a:t>
            </a:r>
            <a:r>
              <a:rPr lang="en-US" altLang="zh-TW" sz="1900" b="1" dirty="0" smtClean="0">
                <a:solidFill>
                  <a:srgbClr val="0070C0"/>
                </a:solidFill>
              </a:rPr>
              <a:t>	</a:t>
            </a:r>
            <a:r>
              <a:rPr lang="zh-TW" altLang="en-US" sz="1900" b="1" dirty="0" smtClean="0">
                <a:solidFill>
                  <a:srgbClr val="0070C0"/>
                </a:solidFill>
              </a:rPr>
              <a:t>多、收</a:t>
            </a:r>
            <a:r>
              <a:rPr lang="zh-TW" altLang="en-US" sz="1900" b="1" dirty="0">
                <a:solidFill>
                  <a:srgbClr val="0070C0"/>
                </a:solidFill>
              </a:rPr>
              <a:t>的卻少．你們喫、卻不得飽、喝、卻不得足</a:t>
            </a:r>
            <a:r>
              <a:rPr lang="zh-TW" altLang="en-US" sz="1900" b="1" dirty="0" smtClean="0">
                <a:solidFill>
                  <a:srgbClr val="0070C0"/>
                </a:solidFill>
              </a:rPr>
              <a:t>、穿衣服</a:t>
            </a:r>
            <a:r>
              <a:rPr lang="zh-TW" altLang="en-US" sz="1900" b="1" dirty="0">
                <a:solidFill>
                  <a:srgbClr val="0070C0"/>
                </a:solidFill>
              </a:rPr>
              <a:t>、卻不</a:t>
            </a:r>
            <a:r>
              <a:rPr lang="zh-TW" altLang="en-US" sz="1900" b="1" dirty="0" smtClean="0">
                <a:solidFill>
                  <a:srgbClr val="0070C0"/>
                </a:solidFill>
              </a:rPr>
              <a:t>得</a:t>
            </a:r>
            <a:r>
              <a:rPr lang="en-US" altLang="zh-TW" sz="1900" b="1" dirty="0" smtClean="0">
                <a:solidFill>
                  <a:srgbClr val="0070C0"/>
                </a:solidFill>
              </a:rPr>
              <a:t>	</a:t>
            </a:r>
            <a:r>
              <a:rPr lang="zh-TW" altLang="en-US" sz="1900" b="1" dirty="0" smtClean="0">
                <a:solidFill>
                  <a:srgbClr val="0070C0"/>
                </a:solidFill>
              </a:rPr>
              <a:t>暖．得</a:t>
            </a:r>
            <a:r>
              <a:rPr lang="zh-TW" altLang="en-US" sz="1900" b="1" dirty="0">
                <a:solidFill>
                  <a:srgbClr val="0070C0"/>
                </a:solidFill>
              </a:rPr>
              <a:t>工錢的、將工錢裝在破漏的囊中。</a:t>
            </a:r>
            <a:endParaRPr lang="en-US" sz="1900" b="1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1900" b="1" dirty="0"/>
              <a:t>	</a:t>
            </a:r>
            <a:r>
              <a:rPr lang="en-US" sz="1900" b="1" dirty="0" smtClean="0"/>
              <a:t>		</a:t>
            </a:r>
            <a:r>
              <a:rPr lang="en-US" sz="1900" b="1" dirty="0" smtClean="0">
                <a:solidFill>
                  <a:srgbClr val="C00000"/>
                </a:solidFill>
              </a:rPr>
              <a:t>1:7 </a:t>
            </a:r>
            <a:r>
              <a:rPr lang="zh-TW" altLang="en-US" sz="1900" b="1" dirty="0">
                <a:solidFill>
                  <a:srgbClr val="C00000"/>
                </a:solidFill>
              </a:rPr>
              <a:t>萬軍之耶和華如此說、你們要省察自己的行為</a:t>
            </a:r>
            <a:r>
              <a:rPr lang="zh-TW" altLang="en-US" sz="1900" b="1" dirty="0" smtClean="0">
                <a:solidFill>
                  <a:srgbClr val="C00000"/>
                </a:solidFill>
              </a:rPr>
              <a:t>。</a:t>
            </a:r>
            <a:r>
              <a:rPr lang="en-US" sz="1900" b="1" dirty="0" smtClean="0">
                <a:solidFill>
                  <a:srgbClr val="C00000"/>
                </a:solidFill>
              </a:rPr>
              <a:t>1:8 </a:t>
            </a:r>
            <a:r>
              <a:rPr lang="zh-TW" altLang="en-US" sz="1900" b="1" dirty="0" smtClean="0">
                <a:solidFill>
                  <a:srgbClr val="C00000"/>
                </a:solidFill>
              </a:rPr>
              <a:t>你</a:t>
            </a:r>
            <a:r>
              <a:rPr lang="en-US" altLang="zh-TW" sz="1900" b="1" dirty="0" smtClean="0">
                <a:solidFill>
                  <a:srgbClr val="C00000"/>
                </a:solidFill>
              </a:rPr>
              <a:t>			</a:t>
            </a:r>
            <a:r>
              <a:rPr lang="zh-TW" altLang="en-US" sz="1900" b="1" dirty="0" smtClean="0">
                <a:solidFill>
                  <a:srgbClr val="C00000"/>
                </a:solidFill>
              </a:rPr>
              <a:t>們</a:t>
            </a:r>
            <a:r>
              <a:rPr lang="zh-TW" altLang="en-US" sz="1900" b="1" dirty="0">
                <a:solidFill>
                  <a:srgbClr val="C00000"/>
                </a:solidFill>
              </a:rPr>
              <a:t>要上</a:t>
            </a:r>
            <a:r>
              <a:rPr lang="zh-TW" altLang="en-US" sz="1900" b="1" dirty="0" smtClean="0">
                <a:solidFill>
                  <a:srgbClr val="C00000"/>
                </a:solidFill>
              </a:rPr>
              <a:t>山取</a:t>
            </a:r>
            <a:r>
              <a:rPr lang="zh-TW" altLang="en-US" sz="1900" b="1" dirty="0">
                <a:solidFill>
                  <a:srgbClr val="C00000"/>
                </a:solidFill>
              </a:rPr>
              <a:t>木料、建造這殿．我就因此喜樂、且得</a:t>
            </a:r>
            <a:r>
              <a:rPr lang="zh-TW" altLang="en-US" sz="1900" b="1" dirty="0" smtClean="0">
                <a:solidFill>
                  <a:srgbClr val="C00000"/>
                </a:solidFill>
              </a:rPr>
              <a:t>榮耀．</a:t>
            </a:r>
            <a:r>
              <a:rPr lang="en-US" altLang="zh-TW" sz="1900" b="1" dirty="0" smtClean="0">
                <a:solidFill>
                  <a:srgbClr val="C00000"/>
                </a:solidFill>
              </a:rPr>
              <a:t>			</a:t>
            </a:r>
            <a:r>
              <a:rPr lang="zh-TW" altLang="en-US" sz="1900" b="1" dirty="0" smtClean="0">
                <a:solidFill>
                  <a:srgbClr val="C00000"/>
                </a:solidFill>
              </a:rPr>
              <a:t>這</a:t>
            </a:r>
            <a:r>
              <a:rPr lang="zh-TW" altLang="en-US" sz="1900" b="1" dirty="0">
                <a:solidFill>
                  <a:srgbClr val="C00000"/>
                </a:solidFill>
              </a:rPr>
              <a:t>是耶和華說的。</a:t>
            </a:r>
            <a:endParaRPr lang="en-US" sz="1900" b="1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1900" b="1" dirty="0"/>
              <a:t>	</a:t>
            </a:r>
            <a:r>
              <a:rPr lang="en-US" sz="1900" b="1" dirty="0" smtClean="0"/>
              <a:t>	 </a:t>
            </a:r>
            <a:r>
              <a:rPr lang="en-US" sz="1900" b="1" dirty="0">
                <a:solidFill>
                  <a:srgbClr val="0070C0"/>
                </a:solidFill>
              </a:rPr>
              <a:t>1:9 </a:t>
            </a:r>
            <a:r>
              <a:rPr lang="zh-TW" altLang="en-US" sz="1900" b="1" dirty="0">
                <a:solidFill>
                  <a:srgbClr val="0070C0"/>
                </a:solidFill>
              </a:rPr>
              <a:t>你們盼望多得、所得的卻少．你們收到家中、我就吹去．這是</a:t>
            </a:r>
            <a:r>
              <a:rPr lang="zh-TW" altLang="en-US" sz="1900" b="1" dirty="0" smtClean="0">
                <a:solidFill>
                  <a:srgbClr val="0070C0"/>
                </a:solidFill>
              </a:rPr>
              <a:t>為甚</a:t>
            </a:r>
            <a:r>
              <a:rPr lang="en-US" altLang="zh-TW" sz="1900" b="1" dirty="0" smtClean="0">
                <a:solidFill>
                  <a:srgbClr val="0070C0"/>
                </a:solidFill>
              </a:rPr>
              <a:t>	</a:t>
            </a:r>
            <a:r>
              <a:rPr lang="zh-TW" altLang="en-US" sz="1900" b="1" dirty="0" smtClean="0">
                <a:solidFill>
                  <a:srgbClr val="0070C0"/>
                </a:solidFill>
              </a:rPr>
              <a:t>麼呢、因</a:t>
            </a:r>
            <a:r>
              <a:rPr lang="zh-TW" altLang="en-US" sz="1900" b="1" dirty="0">
                <a:solidFill>
                  <a:srgbClr val="0070C0"/>
                </a:solidFill>
              </a:rPr>
              <a:t>為我的殿荒涼、你們各人卻顧自己的房屋．</a:t>
            </a:r>
            <a:r>
              <a:rPr lang="en-US" altLang="zh-TW" sz="1900" b="1" dirty="0">
                <a:solidFill>
                  <a:srgbClr val="0070C0"/>
                </a:solidFill>
              </a:rPr>
              <a:t>〔</a:t>
            </a:r>
            <a:r>
              <a:rPr lang="zh-TW" altLang="en-US" sz="1900" b="1" dirty="0">
                <a:solidFill>
                  <a:srgbClr val="0070C0"/>
                </a:solidFill>
              </a:rPr>
              <a:t>顧原文</a:t>
            </a:r>
            <a:r>
              <a:rPr lang="zh-TW" altLang="en-US" sz="1900" b="1" dirty="0" smtClean="0">
                <a:solidFill>
                  <a:srgbClr val="0070C0"/>
                </a:solidFill>
              </a:rPr>
              <a:t>作奔</a:t>
            </a:r>
            <a:r>
              <a:rPr lang="en-US" altLang="zh-TW" sz="1900" b="1" dirty="0" smtClean="0">
                <a:solidFill>
                  <a:srgbClr val="0070C0"/>
                </a:solidFill>
              </a:rPr>
              <a:t>〕</a:t>
            </a:r>
            <a:r>
              <a:rPr lang="zh-TW" altLang="en-US" sz="1900" b="1" dirty="0" smtClean="0">
                <a:solidFill>
                  <a:srgbClr val="0070C0"/>
                </a:solidFill>
              </a:rPr>
              <a:t>這</a:t>
            </a:r>
            <a:r>
              <a:rPr lang="en-US" altLang="zh-TW" sz="1900" b="1" dirty="0" smtClean="0">
                <a:solidFill>
                  <a:srgbClr val="0070C0"/>
                </a:solidFill>
              </a:rPr>
              <a:t>	</a:t>
            </a:r>
            <a:r>
              <a:rPr lang="zh-TW" altLang="en-US" sz="1900" b="1" dirty="0" smtClean="0">
                <a:solidFill>
                  <a:srgbClr val="0070C0"/>
                </a:solidFill>
              </a:rPr>
              <a:t>是</a:t>
            </a:r>
            <a:r>
              <a:rPr lang="zh-TW" altLang="en-US" sz="1900" b="1" dirty="0">
                <a:solidFill>
                  <a:srgbClr val="0070C0"/>
                </a:solidFill>
              </a:rPr>
              <a:t>萬軍之</a:t>
            </a:r>
            <a:r>
              <a:rPr lang="zh-TW" altLang="en-US" sz="1900" b="1" dirty="0" smtClean="0">
                <a:solidFill>
                  <a:srgbClr val="0070C0"/>
                </a:solidFill>
              </a:rPr>
              <a:t>耶和</a:t>
            </a:r>
            <a:r>
              <a:rPr lang="zh-TW" altLang="en-US" sz="1900" b="1" dirty="0">
                <a:solidFill>
                  <a:srgbClr val="0070C0"/>
                </a:solidFill>
              </a:rPr>
              <a:t>華說的</a:t>
            </a:r>
            <a:r>
              <a:rPr lang="zh-TW" altLang="en-US" sz="1900" b="1" dirty="0" smtClean="0">
                <a:solidFill>
                  <a:srgbClr val="0070C0"/>
                </a:solidFill>
              </a:rPr>
              <a:t>。</a:t>
            </a:r>
            <a:r>
              <a:rPr lang="en-US" sz="1900" b="1" dirty="0" smtClean="0">
                <a:solidFill>
                  <a:srgbClr val="0070C0"/>
                </a:solidFill>
              </a:rPr>
              <a:t>1:10 </a:t>
            </a:r>
            <a:r>
              <a:rPr lang="zh-TW" altLang="en-US" sz="1900" b="1" dirty="0">
                <a:solidFill>
                  <a:srgbClr val="0070C0"/>
                </a:solidFill>
              </a:rPr>
              <a:t>所以為你們的緣故、天就不降甘露、地也</a:t>
            </a:r>
            <a:r>
              <a:rPr lang="zh-TW" altLang="en-US" sz="1900" b="1" dirty="0" smtClean="0">
                <a:solidFill>
                  <a:srgbClr val="0070C0"/>
                </a:solidFill>
              </a:rPr>
              <a:t>不</a:t>
            </a:r>
            <a:r>
              <a:rPr lang="en-US" altLang="zh-TW" sz="1900" b="1" dirty="0" smtClean="0">
                <a:solidFill>
                  <a:srgbClr val="0070C0"/>
                </a:solidFill>
              </a:rPr>
              <a:t>	</a:t>
            </a:r>
            <a:r>
              <a:rPr lang="zh-TW" altLang="en-US" sz="1900" b="1" dirty="0" smtClean="0">
                <a:solidFill>
                  <a:srgbClr val="0070C0"/>
                </a:solidFill>
              </a:rPr>
              <a:t>出</a:t>
            </a:r>
            <a:r>
              <a:rPr lang="zh-TW" altLang="en-US" sz="1900" b="1" dirty="0">
                <a:solidFill>
                  <a:srgbClr val="0070C0"/>
                </a:solidFill>
              </a:rPr>
              <a:t>土產</a:t>
            </a:r>
            <a:r>
              <a:rPr lang="zh-TW" altLang="en-US" sz="1900" b="1" dirty="0" smtClean="0">
                <a:solidFill>
                  <a:srgbClr val="0070C0"/>
                </a:solidFill>
              </a:rPr>
              <a:t>。</a:t>
            </a:r>
            <a:r>
              <a:rPr lang="en-US" sz="1900" b="1" dirty="0" smtClean="0">
                <a:solidFill>
                  <a:srgbClr val="0070C0"/>
                </a:solidFill>
              </a:rPr>
              <a:t>1:11 </a:t>
            </a:r>
            <a:r>
              <a:rPr lang="zh-TW" altLang="en-US" sz="1900" b="1" dirty="0" smtClean="0">
                <a:solidFill>
                  <a:srgbClr val="0070C0"/>
                </a:solidFill>
              </a:rPr>
              <a:t>我命</a:t>
            </a:r>
            <a:r>
              <a:rPr lang="zh-TW" altLang="en-US" sz="1900" b="1" dirty="0">
                <a:solidFill>
                  <a:srgbClr val="0070C0"/>
                </a:solidFill>
              </a:rPr>
              <a:t>乾旱臨到地土、山岡、五榖、新酒、和油、並地上</a:t>
            </a:r>
            <a:r>
              <a:rPr lang="zh-TW" altLang="en-US" sz="1900" b="1" dirty="0" smtClean="0">
                <a:solidFill>
                  <a:srgbClr val="0070C0"/>
                </a:solidFill>
              </a:rPr>
              <a:t>的</a:t>
            </a:r>
            <a:r>
              <a:rPr lang="en-US" altLang="zh-TW" sz="1900" b="1" dirty="0" smtClean="0">
                <a:solidFill>
                  <a:srgbClr val="0070C0"/>
                </a:solidFill>
              </a:rPr>
              <a:t>	</a:t>
            </a:r>
            <a:r>
              <a:rPr lang="zh-TW" altLang="en-US" sz="1900" b="1" dirty="0" smtClean="0">
                <a:solidFill>
                  <a:srgbClr val="0070C0"/>
                </a:solidFill>
              </a:rPr>
              <a:t>出</a:t>
            </a:r>
            <a:r>
              <a:rPr lang="zh-TW" altLang="en-US" sz="1900" b="1" dirty="0">
                <a:solidFill>
                  <a:srgbClr val="0070C0"/>
                </a:solidFill>
              </a:rPr>
              <a:t>產、人民、牲畜</a:t>
            </a:r>
            <a:r>
              <a:rPr lang="zh-TW" altLang="en-US" sz="1900" b="1" dirty="0" smtClean="0">
                <a:solidFill>
                  <a:srgbClr val="0070C0"/>
                </a:solidFill>
              </a:rPr>
              <a:t>、以</a:t>
            </a:r>
            <a:r>
              <a:rPr lang="zh-TW" altLang="en-US" sz="1900" b="1" dirty="0">
                <a:solidFill>
                  <a:srgbClr val="0070C0"/>
                </a:solidFill>
              </a:rPr>
              <a:t>及人手一切勞碌得來的。</a:t>
            </a:r>
            <a:endParaRPr lang="en-US" sz="1900" b="1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1900" b="1" dirty="0" smtClean="0">
                <a:solidFill>
                  <a:schemeClr val="tx2">
                    <a:lumMod val="75000"/>
                  </a:schemeClr>
                </a:solidFill>
              </a:rPr>
              <a:t>1:12 </a:t>
            </a:r>
            <a:r>
              <a:rPr lang="zh-TW" altLang="en-US" sz="1900" b="1" dirty="0">
                <a:solidFill>
                  <a:schemeClr val="tx2">
                    <a:lumMod val="75000"/>
                  </a:schemeClr>
                </a:solidFill>
              </a:rPr>
              <a:t>那時、撒拉鐵的兒子所羅巴伯和約撒答的兒子大祭司約書亞、並剩下的百姓、都聽從耶和華他們　神的話和先知哈該奉耶和華他們　神差來所說的話．百姓也在耶和華面前存敬畏的心</a:t>
            </a:r>
            <a:r>
              <a:rPr lang="zh-TW" altLang="en-US" sz="1900" b="1" dirty="0" smtClean="0">
                <a:solidFill>
                  <a:schemeClr val="tx2">
                    <a:lumMod val="75000"/>
                  </a:schemeClr>
                </a:solidFill>
              </a:rPr>
              <a:t>。</a:t>
            </a:r>
            <a:r>
              <a:rPr lang="en-US" sz="1900" b="1" dirty="0" smtClean="0">
                <a:solidFill>
                  <a:schemeClr val="tx2">
                    <a:lumMod val="75000"/>
                  </a:schemeClr>
                </a:solidFill>
              </a:rPr>
              <a:t>1:13 </a:t>
            </a:r>
            <a:r>
              <a:rPr lang="zh-TW" altLang="en-US" sz="1900" b="1" dirty="0">
                <a:solidFill>
                  <a:schemeClr val="tx2">
                    <a:lumMod val="75000"/>
                  </a:schemeClr>
                </a:solidFill>
              </a:rPr>
              <a:t>耶和華的使者哈該奉耶和華差遣對百姓說、耶和華說、我與你們同在</a:t>
            </a:r>
            <a:r>
              <a:rPr lang="zh-TW" altLang="en-US" sz="1900" b="1" dirty="0" smtClean="0">
                <a:solidFill>
                  <a:schemeClr val="tx2">
                    <a:lumMod val="75000"/>
                  </a:schemeClr>
                </a:solidFill>
              </a:rPr>
              <a:t>。</a:t>
            </a:r>
            <a:r>
              <a:rPr lang="en-US" sz="1900" b="1" dirty="0" smtClean="0">
                <a:solidFill>
                  <a:schemeClr val="tx2">
                    <a:lumMod val="75000"/>
                  </a:schemeClr>
                </a:solidFill>
              </a:rPr>
              <a:t>1:14 </a:t>
            </a:r>
            <a:r>
              <a:rPr lang="zh-TW" altLang="en-US" sz="1900" b="1" dirty="0">
                <a:solidFill>
                  <a:schemeClr val="tx2">
                    <a:lumMod val="75000"/>
                  </a:schemeClr>
                </a:solidFill>
              </a:rPr>
              <a:t>耶和華激動猶大省長撒拉鐵的兒子所羅巴伯、和約撒答的兒子大祭司約書亞、並剩下之百姓的心．他們就來為萬軍之耶和華他們　神的殿作工</a:t>
            </a:r>
            <a:r>
              <a:rPr lang="zh-TW" altLang="en-US" sz="1900" b="1" dirty="0" smtClean="0">
                <a:solidFill>
                  <a:schemeClr val="tx2">
                    <a:lumMod val="75000"/>
                  </a:schemeClr>
                </a:solidFill>
              </a:rPr>
              <a:t>。</a:t>
            </a:r>
            <a:r>
              <a:rPr lang="en-US" sz="1900" b="1" dirty="0" smtClean="0">
                <a:solidFill>
                  <a:schemeClr val="tx2">
                    <a:lumMod val="75000"/>
                  </a:schemeClr>
                </a:solidFill>
              </a:rPr>
              <a:t>1:15 </a:t>
            </a:r>
            <a:r>
              <a:rPr lang="zh-TW" altLang="en-US" sz="1900" b="1" dirty="0">
                <a:solidFill>
                  <a:schemeClr val="tx2">
                    <a:lumMod val="75000"/>
                  </a:schemeClr>
                </a:solidFill>
              </a:rPr>
              <a:t>這是在大利烏王第二年、六月二十四日。</a:t>
            </a:r>
            <a:endParaRPr lang="en-US" sz="1900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sz="18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04800" y="1600200"/>
            <a:ext cx="1447800" cy="1295400"/>
          </a:xfrm>
          <a:prstGeom prst="straightConnector1">
            <a:avLst/>
          </a:prstGeom>
          <a:ln w="476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228600" y="2971800"/>
            <a:ext cx="1524000" cy="1371600"/>
          </a:xfrm>
          <a:prstGeom prst="straightConnector1">
            <a:avLst/>
          </a:prstGeom>
          <a:ln w="476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676400" y="5029200"/>
            <a:ext cx="6400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BZ" sz="3600" b="1" u="sng" dirty="0" smtClean="0"/>
              <a:t>被</a:t>
            </a:r>
            <a:r>
              <a:rPr lang="zh-TW" altLang="en-BZ" sz="3600" b="1" u="sng" dirty="0"/>
              <a:t>擄、歸回、建殿歷</a:t>
            </a:r>
            <a:r>
              <a:rPr lang="zh-TW" altLang="en-BZ" sz="3600" b="1" u="sng" dirty="0" smtClean="0"/>
              <a:t>史</a:t>
            </a:r>
            <a:endParaRPr lang="zh-TW" altLang="en-US" sz="3600" b="1" u="sng" dirty="0"/>
          </a:p>
        </p:txBody>
      </p:sp>
      <p:sp>
        <p:nvSpPr>
          <p:cNvPr id="7171" name="Line 3"/>
          <p:cNvSpPr>
            <a:spLocks noChangeShapeType="1"/>
          </p:cNvSpPr>
          <p:nvPr/>
        </p:nvSpPr>
        <p:spPr bwMode="auto">
          <a:xfrm>
            <a:off x="228600" y="19050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28600" y="1143000"/>
            <a:ext cx="1066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b="1" dirty="0"/>
              <a:t>亞述滅</a:t>
            </a:r>
            <a:r>
              <a:rPr lang="zh-TW" altLang="en-US" b="1" dirty="0">
                <a:solidFill>
                  <a:srgbClr val="0070C0"/>
                </a:solidFill>
              </a:rPr>
              <a:t>以色列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600200" y="1143000"/>
            <a:ext cx="1066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b="1"/>
              <a:t>巴比倫滅亞述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2590800" y="1143000"/>
            <a:ext cx="1143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b="1" dirty="0"/>
              <a:t>巴比倫滅</a:t>
            </a:r>
            <a:r>
              <a:rPr lang="zh-TW" altLang="en-US" b="1" dirty="0">
                <a:solidFill>
                  <a:srgbClr val="0070C0"/>
                </a:solidFill>
              </a:rPr>
              <a:t>猶大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3657600" y="609600"/>
            <a:ext cx="1143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b="1"/>
              <a:t>瑪代波斯滅巴比倫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4114800" y="1219200"/>
            <a:ext cx="1371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b="1" dirty="0">
                <a:solidFill>
                  <a:srgbClr val="C00000"/>
                </a:solidFill>
              </a:rPr>
              <a:t>古列王讓猶太人回國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5410200" y="1066800"/>
            <a:ext cx="1371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b="1" dirty="0">
                <a:solidFill>
                  <a:srgbClr val="C00000"/>
                </a:solidFill>
              </a:rPr>
              <a:t>立聖殿根基，停工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4495800" y="2590800"/>
            <a:ext cx="19050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b="1" dirty="0">
                <a:solidFill>
                  <a:srgbClr val="C00000"/>
                </a:solidFill>
              </a:rPr>
              <a:t>五萬人回國</a:t>
            </a:r>
          </a:p>
          <a:p>
            <a:pPr>
              <a:spcBef>
                <a:spcPct val="50000"/>
              </a:spcBef>
            </a:pPr>
            <a:r>
              <a:rPr lang="zh-TW" altLang="en-US" b="1" dirty="0">
                <a:solidFill>
                  <a:srgbClr val="C00000"/>
                </a:solidFill>
              </a:rPr>
              <a:t> （拉</a:t>
            </a:r>
            <a:r>
              <a:rPr lang="en-US" altLang="zh-TW" b="1" dirty="0">
                <a:solidFill>
                  <a:srgbClr val="C00000"/>
                </a:solidFill>
              </a:rPr>
              <a:t>1,2</a:t>
            </a:r>
            <a:r>
              <a:rPr lang="zh-TW" altLang="en-US" b="1" dirty="0">
                <a:solidFill>
                  <a:srgbClr val="C00000"/>
                </a:solidFill>
              </a:rPr>
              <a:t>章）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6705600" y="914400"/>
            <a:ext cx="13716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b="1" dirty="0">
                <a:solidFill>
                  <a:srgbClr val="C00000"/>
                </a:solidFill>
              </a:rPr>
              <a:t>耶和華的話臨到哈該，開始建殿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0" y="1981200"/>
            <a:ext cx="8839200" cy="3968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BZ" sz="2000" b="1" dirty="0"/>
              <a:t>主前</a:t>
            </a:r>
            <a:r>
              <a:rPr lang="en-US" altLang="zh-TW" sz="2000" b="1" dirty="0"/>
              <a:t>722       	612       586  	539   538    536   535   	     520     516              </a:t>
            </a:r>
          </a:p>
        </p:txBody>
      </p:sp>
      <p:sp>
        <p:nvSpPr>
          <p:cNvPr id="7202" name="Text Box 34"/>
          <p:cNvSpPr txBox="1">
            <a:spLocks noChangeArrowheads="1"/>
          </p:cNvSpPr>
          <p:nvPr/>
        </p:nvSpPr>
        <p:spPr bwMode="auto">
          <a:xfrm>
            <a:off x="7620000" y="251460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b="1"/>
              <a:t>聖殿完成</a:t>
            </a:r>
          </a:p>
        </p:txBody>
      </p:sp>
      <p:sp>
        <p:nvSpPr>
          <p:cNvPr id="7203" name="Line 35"/>
          <p:cNvSpPr>
            <a:spLocks noChangeShapeType="1"/>
          </p:cNvSpPr>
          <p:nvPr/>
        </p:nvSpPr>
        <p:spPr bwMode="auto">
          <a:xfrm>
            <a:off x="685800" y="1828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4" name="Line 36"/>
          <p:cNvSpPr>
            <a:spLocks noChangeShapeType="1"/>
          </p:cNvSpPr>
          <p:nvPr/>
        </p:nvSpPr>
        <p:spPr bwMode="auto">
          <a:xfrm>
            <a:off x="2133600" y="175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5" name="Line 37"/>
          <p:cNvSpPr>
            <a:spLocks noChangeShapeType="1"/>
          </p:cNvSpPr>
          <p:nvPr/>
        </p:nvSpPr>
        <p:spPr bwMode="auto">
          <a:xfrm>
            <a:off x="2971800" y="175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6" name="Line 38"/>
          <p:cNvSpPr>
            <a:spLocks noChangeShapeType="1"/>
          </p:cNvSpPr>
          <p:nvPr/>
        </p:nvSpPr>
        <p:spPr bwMode="auto">
          <a:xfrm>
            <a:off x="3962400" y="1295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7" name="Line 39"/>
          <p:cNvSpPr>
            <a:spLocks noChangeShapeType="1"/>
          </p:cNvSpPr>
          <p:nvPr/>
        </p:nvSpPr>
        <p:spPr bwMode="auto">
          <a:xfrm>
            <a:off x="4572000" y="1752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8" name="Line 40"/>
          <p:cNvSpPr>
            <a:spLocks noChangeShapeType="1"/>
          </p:cNvSpPr>
          <p:nvPr/>
        </p:nvSpPr>
        <p:spPr bwMode="auto">
          <a:xfrm>
            <a:off x="5334000" y="1828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9" name="Line 41"/>
          <p:cNvSpPr>
            <a:spLocks noChangeShapeType="1"/>
          </p:cNvSpPr>
          <p:nvPr/>
        </p:nvSpPr>
        <p:spPr bwMode="auto">
          <a:xfrm flipV="1">
            <a:off x="5486400" y="2362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10" name="Line 42"/>
          <p:cNvSpPr>
            <a:spLocks noChangeShapeType="1"/>
          </p:cNvSpPr>
          <p:nvPr/>
        </p:nvSpPr>
        <p:spPr bwMode="auto">
          <a:xfrm>
            <a:off x="5943600" y="1676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11" name="Line 43"/>
          <p:cNvSpPr>
            <a:spLocks noChangeShapeType="1"/>
          </p:cNvSpPr>
          <p:nvPr/>
        </p:nvSpPr>
        <p:spPr bwMode="auto">
          <a:xfrm>
            <a:off x="7086600" y="1828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12" name="Line 44"/>
          <p:cNvSpPr>
            <a:spLocks noChangeShapeType="1"/>
          </p:cNvSpPr>
          <p:nvPr/>
        </p:nvSpPr>
        <p:spPr bwMode="auto">
          <a:xfrm>
            <a:off x="7772400" y="1828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26" name="Straight Connector 25"/>
          <p:cNvCxnSpPr>
            <a:stCxn id="7208" idx="1"/>
          </p:cNvCxnSpPr>
          <p:nvPr/>
        </p:nvCxnSpPr>
        <p:spPr>
          <a:xfrm rot="5400000" flipH="1" flipV="1">
            <a:off x="6210300" y="1104900"/>
            <a:ext cx="0" cy="1752600"/>
          </a:xfrm>
          <a:prstGeom prst="line">
            <a:avLst/>
          </a:prstGeom>
          <a:ln w="539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Line 41"/>
          <p:cNvSpPr>
            <a:spLocks noChangeShapeType="1"/>
          </p:cNvSpPr>
          <p:nvPr/>
        </p:nvSpPr>
        <p:spPr bwMode="auto">
          <a:xfrm flipV="1">
            <a:off x="2971800" y="2362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" name="Text Box 13"/>
          <p:cNvSpPr txBox="1">
            <a:spLocks noChangeArrowheads="1"/>
          </p:cNvSpPr>
          <p:nvPr/>
        </p:nvSpPr>
        <p:spPr bwMode="auto">
          <a:xfrm>
            <a:off x="2057400" y="2667000"/>
            <a:ext cx="19050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 dirty="0" smtClean="0">
                <a:solidFill>
                  <a:srgbClr val="C00000"/>
                </a:solidFill>
              </a:rPr>
              <a:t>被擄到巴比倫</a:t>
            </a:r>
            <a:endParaRPr lang="zh-TW" altLang="en-US" b="1" dirty="0">
              <a:solidFill>
                <a:srgbClr val="C00000"/>
              </a:solidFill>
            </a:endParaRPr>
          </a:p>
          <a:p>
            <a:pPr>
              <a:spcBef>
                <a:spcPct val="50000"/>
              </a:spcBef>
            </a:pPr>
            <a:r>
              <a:rPr lang="zh-TW" altLang="en-US" b="1" dirty="0">
                <a:solidFill>
                  <a:srgbClr val="C00000"/>
                </a:solidFill>
              </a:rPr>
              <a:t> 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rot="10800000">
            <a:off x="152400" y="2667000"/>
            <a:ext cx="13716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 Box 13"/>
          <p:cNvSpPr txBox="1">
            <a:spLocks noChangeArrowheads="1"/>
          </p:cNvSpPr>
          <p:nvPr/>
        </p:nvSpPr>
        <p:spPr bwMode="auto">
          <a:xfrm>
            <a:off x="1600200" y="3581401"/>
            <a:ext cx="1905000" cy="1200329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 dirty="0"/>
              <a:t>王</a:t>
            </a:r>
            <a:r>
              <a:rPr lang="zh-CN" altLang="en-US" b="1" dirty="0" smtClean="0"/>
              <a:t>國分裂成</a:t>
            </a:r>
            <a:endParaRPr lang="en-US" altLang="zh-CN" b="1" dirty="0" smtClean="0"/>
          </a:p>
          <a:p>
            <a:pPr>
              <a:spcBef>
                <a:spcPct val="50000"/>
              </a:spcBef>
            </a:pPr>
            <a:r>
              <a:rPr lang="zh-CN" altLang="en-US" b="1" dirty="0"/>
              <a:t>南</a:t>
            </a:r>
            <a:r>
              <a:rPr lang="zh-CN" altLang="en-US" b="1" dirty="0" smtClean="0"/>
              <a:t>國</a:t>
            </a:r>
            <a:r>
              <a:rPr lang="en-US" altLang="zh-CN" b="1" dirty="0" smtClean="0"/>
              <a:t>『</a:t>
            </a:r>
            <a:r>
              <a:rPr lang="zh-CN" altLang="en-US" b="1" dirty="0" smtClean="0"/>
              <a:t>猶大</a:t>
            </a:r>
            <a:r>
              <a:rPr lang="en-US" altLang="zh-CN" b="1" dirty="0" smtClean="0"/>
              <a:t>』</a:t>
            </a:r>
          </a:p>
          <a:p>
            <a:pPr>
              <a:spcBef>
                <a:spcPct val="50000"/>
              </a:spcBef>
            </a:pPr>
            <a:r>
              <a:rPr lang="zh-CN" altLang="en-US" b="1" dirty="0"/>
              <a:t>北</a:t>
            </a:r>
            <a:r>
              <a:rPr lang="zh-CN" altLang="en-US" b="1" dirty="0" smtClean="0"/>
              <a:t>國 </a:t>
            </a:r>
            <a:r>
              <a:rPr lang="en-US" altLang="zh-CN" b="1" dirty="0" smtClean="0"/>
              <a:t>『</a:t>
            </a:r>
            <a:r>
              <a:rPr lang="zh-CN" altLang="en-US" b="1" dirty="0" smtClean="0"/>
              <a:t>以色列</a:t>
            </a:r>
            <a:r>
              <a:rPr lang="en-US" altLang="zh-CN" b="1" dirty="0" smtClean="0"/>
              <a:t>』</a:t>
            </a:r>
            <a:r>
              <a:rPr lang="zh-TW" altLang="en-US" b="1" dirty="0" smtClean="0">
                <a:solidFill>
                  <a:srgbClr val="C00000"/>
                </a:solidFill>
              </a:rPr>
              <a:t> </a:t>
            </a:r>
            <a:endParaRPr lang="zh-TW" alt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/>
      <p:bldP spid="7176" grpId="0"/>
      <p:bldP spid="7177" grpId="0"/>
      <p:bldP spid="7178" grpId="0"/>
      <p:bldP spid="7179" grpId="0"/>
      <p:bldP spid="7180" grpId="0"/>
      <p:bldP spid="7181" grpId="0"/>
      <p:bldP spid="7182" grpId="0"/>
      <p:bldP spid="7183" grpId="0" animBg="1"/>
      <p:bldP spid="29" grpId="0"/>
      <p:bldP spid="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b="1" dirty="0" smtClean="0">
                <a:solidFill>
                  <a:srgbClr val="002060"/>
                </a:solidFill>
              </a:rPr>
              <a:t>所羅門獻殿的禱告（列王紀上第</a:t>
            </a:r>
            <a:r>
              <a:rPr lang="en-US" altLang="zh-CN" b="1" dirty="0" smtClean="0">
                <a:solidFill>
                  <a:srgbClr val="002060"/>
                </a:solidFill>
              </a:rPr>
              <a:t>8</a:t>
            </a:r>
            <a:r>
              <a:rPr lang="zh-CN" altLang="en-US" b="1" dirty="0" smtClean="0">
                <a:solidFill>
                  <a:srgbClr val="002060"/>
                </a:solidFill>
              </a:rPr>
              <a:t>章）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754563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8:27 </a:t>
            </a:r>
            <a:r>
              <a:rPr lang="zh-TW" altLang="en-US" b="1" dirty="0">
                <a:solidFill>
                  <a:srgbClr val="C00000"/>
                </a:solidFill>
              </a:rPr>
              <a:t>神果真住在地上麼、看哪、天和天上的天、尚且不足你居住的</a:t>
            </a:r>
            <a:r>
              <a:rPr lang="zh-TW" altLang="en-US" b="1" dirty="0"/>
              <a:t>、何況我所建的這殿呢</a:t>
            </a:r>
            <a:r>
              <a:rPr lang="zh-TW" altLang="en-US" b="1" dirty="0" smtClean="0"/>
              <a:t>。</a:t>
            </a:r>
            <a:endParaRPr lang="en-US" altLang="zh-TW" b="1" dirty="0"/>
          </a:p>
          <a:p>
            <a:r>
              <a:rPr lang="en-US" b="1" dirty="0" smtClean="0"/>
              <a:t>8:30 </a:t>
            </a:r>
            <a:r>
              <a:rPr lang="zh-TW" altLang="en-US" b="1" dirty="0"/>
              <a:t>你僕人和你民以色列</a:t>
            </a:r>
            <a:r>
              <a:rPr lang="zh-TW" altLang="en-US" b="1" dirty="0">
                <a:solidFill>
                  <a:srgbClr val="C00000"/>
                </a:solidFill>
              </a:rPr>
              <a:t>向此處祈禱</a:t>
            </a:r>
            <a:r>
              <a:rPr lang="zh-TW" altLang="en-US" b="1" dirty="0"/>
              <a:t>的時候、</a:t>
            </a:r>
            <a:r>
              <a:rPr lang="zh-TW" altLang="en-US" b="1" dirty="0">
                <a:solidFill>
                  <a:schemeClr val="accent1">
                    <a:lumMod val="75000"/>
                  </a:schemeClr>
                </a:solidFill>
              </a:rPr>
              <a:t>求你在天上你的居所垂聽、垂聽而赦免</a:t>
            </a:r>
            <a:r>
              <a:rPr lang="zh-TW" altLang="en-US" b="1" dirty="0" smtClean="0">
                <a:solidFill>
                  <a:schemeClr val="accent1">
                    <a:lumMod val="75000"/>
                  </a:schemeClr>
                </a:solidFill>
              </a:rPr>
              <a:t>。</a:t>
            </a:r>
            <a:endParaRPr lang="en-US" altLang="zh-TW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b="1" dirty="0" smtClean="0"/>
              <a:t>8:33 </a:t>
            </a:r>
            <a:r>
              <a:rPr lang="zh-TW" altLang="en-US" b="1" dirty="0"/>
              <a:t>你的民以色列若得罪你、敗在仇敵面前、又歸向你、承認你的名、</a:t>
            </a:r>
            <a:r>
              <a:rPr lang="zh-TW" altLang="en-US" b="1" dirty="0">
                <a:solidFill>
                  <a:srgbClr val="C00000"/>
                </a:solidFill>
              </a:rPr>
              <a:t>在這殿裡祈求禱告</a:t>
            </a:r>
            <a:r>
              <a:rPr lang="zh-TW" altLang="en-US" b="1" dirty="0" smtClean="0"/>
              <a:t>．</a:t>
            </a:r>
            <a:r>
              <a:rPr lang="en-US" b="1" dirty="0" smtClean="0"/>
              <a:t> </a:t>
            </a:r>
            <a:r>
              <a:rPr lang="en-US" b="1" dirty="0"/>
              <a:t>8:34 </a:t>
            </a:r>
            <a:r>
              <a:rPr lang="zh-TW" altLang="en-US" b="1" dirty="0">
                <a:solidFill>
                  <a:schemeClr val="accent1">
                    <a:lumMod val="75000"/>
                  </a:schemeClr>
                </a:solidFill>
              </a:rPr>
              <a:t>求你在天上垂聽、赦免你民以色列的罪</a:t>
            </a:r>
            <a:r>
              <a:rPr lang="zh-TW" altLang="en-US" b="1" dirty="0"/>
              <a:t>、使他們歸回你賜給他們列祖之地</a:t>
            </a:r>
            <a:r>
              <a:rPr lang="zh-TW" altLang="en-US" b="1" dirty="0" smtClean="0"/>
              <a:t>。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6482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CN" b="1" dirty="0" smtClean="0">
                <a:solidFill>
                  <a:srgbClr val="002060"/>
                </a:solidFill>
              </a:rPr>
              <a:t>『</a:t>
            </a:r>
            <a:r>
              <a:rPr lang="zh-CN" altLang="en-US" b="1" dirty="0" smtClean="0">
                <a:solidFill>
                  <a:srgbClr val="002060"/>
                </a:solidFill>
              </a:rPr>
              <a:t>聖殿</a:t>
            </a:r>
            <a:r>
              <a:rPr lang="en-US" altLang="zh-CN" b="1" dirty="0" smtClean="0">
                <a:solidFill>
                  <a:srgbClr val="002060"/>
                </a:solidFill>
              </a:rPr>
              <a:t>』</a:t>
            </a:r>
            <a:r>
              <a:rPr lang="zh-CN" altLang="en-US" b="1" dirty="0" smtClean="0">
                <a:solidFill>
                  <a:srgbClr val="002060"/>
                </a:solidFill>
              </a:rPr>
              <a:t>是敬拜，奉獻，禱告，求赦罪，與神相遇，得神恩典之處 </a:t>
            </a:r>
            <a:r>
              <a:rPr lang="en-US" altLang="zh-CN" b="1" dirty="0" smtClean="0">
                <a:solidFill>
                  <a:srgbClr val="002060"/>
                </a:solidFill>
              </a:rPr>
              <a:t/>
            </a:r>
            <a:br>
              <a:rPr lang="en-US" altLang="zh-CN" b="1" dirty="0" smtClean="0">
                <a:solidFill>
                  <a:srgbClr val="002060"/>
                </a:solidFill>
              </a:rPr>
            </a:br>
            <a:r>
              <a:rPr lang="en-US" altLang="zh-CN" b="1" dirty="0">
                <a:solidFill>
                  <a:srgbClr val="002060"/>
                </a:solidFill>
              </a:rPr>
              <a:t/>
            </a:r>
            <a:br>
              <a:rPr lang="en-US" altLang="zh-CN" b="1" dirty="0">
                <a:solidFill>
                  <a:srgbClr val="002060"/>
                </a:solidFill>
              </a:rPr>
            </a:br>
            <a:r>
              <a:rPr lang="en-US" altLang="zh-CN" b="1" dirty="0" smtClean="0">
                <a:solidFill>
                  <a:srgbClr val="002060"/>
                </a:solidFill>
              </a:rPr>
              <a:t>--》</a:t>
            </a:r>
            <a:r>
              <a:rPr lang="zh-CN" altLang="en-US" b="1" dirty="0" smtClean="0">
                <a:solidFill>
                  <a:srgbClr val="002060"/>
                </a:solidFill>
              </a:rPr>
              <a:t>今天的</a:t>
            </a:r>
            <a:r>
              <a:rPr lang="en-US" altLang="zh-CN" b="1" dirty="0" smtClean="0">
                <a:solidFill>
                  <a:srgbClr val="002060"/>
                </a:solidFill>
              </a:rPr>
              <a:t>【</a:t>
            </a:r>
            <a:r>
              <a:rPr lang="zh-CN" altLang="en-US" b="1" dirty="0" smtClean="0">
                <a:solidFill>
                  <a:srgbClr val="002060"/>
                </a:solidFill>
              </a:rPr>
              <a:t>教會</a:t>
            </a:r>
            <a:r>
              <a:rPr lang="en-US" altLang="zh-CN" b="1" dirty="0" smtClean="0">
                <a:solidFill>
                  <a:srgbClr val="002060"/>
                </a:solidFill>
              </a:rPr>
              <a:t>】</a:t>
            </a:r>
            <a:r>
              <a:rPr lang="zh-CN" altLang="en-US" b="1" dirty="0" smtClean="0">
                <a:solidFill>
                  <a:srgbClr val="002060"/>
                </a:solidFill>
              </a:rPr>
              <a:t>與</a:t>
            </a:r>
            <a:r>
              <a:rPr lang="en-US" altLang="zh-CN" b="1" dirty="0">
                <a:solidFill>
                  <a:srgbClr val="002060"/>
                </a:solidFill>
              </a:rPr>
              <a:t>【</a:t>
            </a:r>
            <a:r>
              <a:rPr lang="zh-CN" altLang="en-US" b="1" dirty="0" smtClean="0">
                <a:solidFill>
                  <a:srgbClr val="002060"/>
                </a:solidFill>
              </a:rPr>
              <a:t>信徒的身體</a:t>
            </a:r>
            <a:r>
              <a:rPr lang="en-US" altLang="zh-CN" b="1" dirty="0" smtClean="0">
                <a:solidFill>
                  <a:srgbClr val="002060"/>
                </a:solidFill>
              </a:rPr>
              <a:t>】</a:t>
            </a:r>
            <a:br>
              <a:rPr lang="en-US" altLang="zh-CN" b="1" dirty="0" smtClean="0">
                <a:solidFill>
                  <a:srgbClr val="002060"/>
                </a:solidFill>
              </a:rPr>
            </a:b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229600" cy="2362200"/>
          </a:xfrm>
        </p:spPr>
        <p:txBody>
          <a:bodyPr/>
          <a:lstStyle/>
          <a:p>
            <a:r>
              <a:rPr lang="zh-CN" altLang="en-US" b="1" dirty="0">
                <a:latin typeface="+mj-ea"/>
                <a:ea typeface="+mj-ea"/>
              </a:rPr>
              <a:t>以賽</a:t>
            </a:r>
            <a:r>
              <a:rPr lang="zh-CN" altLang="en-US" b="1" dirty="0" smtClean="0">
                <a:latin typeface="+mj-ea"/>
                <a:ea typeface="+mj-ea"/>
              </a:rPr>
              <a:t>亞書</a:t>
            </a:r>
            <a:r>
              <a:rPr lang="en-US" b="1" dirty="0" smtClean="0">
                <a:latin typeface="+mj-ea"/>
                <a:ea typeface="+mj-ea"/>
              </a:rPr>
              <a:t> </a:t>
            </a:r>
            <a:r>
              <a:rPr lang="en-US" b="1" dirty="0">
                <a:latin typeface="+mj-ea"/>
                <a:ea typeface="+mj-ea"/>
              </a:rPr>
              <a:t>56:7 </a:t>
            </a:r>
            <a:r>
              <a:rPr lang="zh-TW" altLang="en-US" b="1" dirty="0">
                <a:latin typeface="+mj-ea"/>
                <a:ea typeface="+mj-ea"/>
              </a:rPr>
              <a:t>我必領他們到我的聖山、使他們在</a:t>
            </a:r>
            <a:r>
              <a:rPr lang="zh-TW" altLang="en-US" b="1" dirty="0">
                <a:solidFill>
                  <a:srgbClr val="C00000"/>
                </a:solidFill>
                <a:latin typeface="+mj-ea"/>
                <a:ea typeface="+mj-ea"/>
              </a:rPr>
              <a:t>禱告我的殿中</a:t>
            </a:r>
            <a:r>
              <a:rPr lang="zh-TW" altLang="en-US" b="1" dirty="0">
                <a:latin typeface="+mj-ea"/>
                <a:ea typeface="+mj-ea"/>
              </a:rPr>
              <a:t>喜樂．他們的</a:t>
            </a:r>
            <a:r>
              <a:rPr lang="zh-TW" altLang="en-US" b="1" dirty="0">
                <a:solidFill>
                  <a:srgbClr val="C00000"/>
                </a:solidFill>
                <a:latin typeface="+mj-ea"/>
                <a:ea typeface="+mj-ea"/>
              </a:rPr>
              <a:t>燔祭、和平安祭、在我壇上必蒙悅納</a:t>
            </a:r>
            <a:r>
              <a:rPr lang="zh-TW" altLang="en-US" b="1" dirty="0">
                <a:latin typeface="+mj-ea"/>
                <a:ea typeface="+mj-ea"/>
              </a:rPr>
              <a:t>．因我的殿必稱為</a:t>
            </a:r>
            <a:r>
              <a:rPr lang="zh-TW" altLang="en-US" b="1" dirty="0">
                <a:solidFill>
                  <a:srgbClr val="C00000"/>
                </a:solidFill>
                <a:latin typeface="+mj-ea"/>
                <a:ea typeface="+mj-ea"/>
              </a:rPr>
              <a:t>萬民禱告的殿</a:t>
            </a:r>
            <a:r>
              <a:rPr lang="zh-TW" altLang="en-US" b="1" dirty="0" smtClean="0">
                <a:latin typeface="+mj-ea"/>
                <a:ea typeface="+mj-ea"/>
              </a:rPr>
              <a:t>。</a:t>
            </a:r>
            <a:endParaRPr lang="en-US" altLang="zh-TW" b="1" dirty="0" smtClean="0">
              <a:latin typeface="+mj-ea"/>
              <a:ea typeface="+mj-ea"/>
            </a:endParaRPr>
          </a:p>
          <a:p>
            <a:endParaRPr lang="en-US" b="1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zh-TW" altLang="en-US" sz="4000" b="1" dirty="0"/>
              <a:t>兩種基督徒生活模式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/>
          <a:p>
            <a:r>
              <a:rPr lang="zh-CN" altLang="en-US" b="1" dirty="0"/>
              <a:t>第一個模式是：</a:t>
            </a:r>
            <a:r>
              <a:rPr lang="zh-CN" altLang="en-US" b="1" dirty="0">
                <a:solidFill>
                  <a:schemeClr val="tx2">
                    <a:lumMod val="75000"/>
                  </a:schemeClr>
                </a:solidFill>
              </a:rPr>
              <a:t>以</a:t>
            </a:r>
            <a:r>
              <a:rPr lang="en-US" altLang="zh-CN" b="1" dirty="0">
                <a:solidFill>
                  <a:schemeClr val="tx2">
                    <a:lumMod val="75000"/>
                  </a:schemeClr>
                </a:solidFill>
              </a:rPr>
              <a:t>【</a:t>
            </a:r>
            <a:r>
              <a:rPr lang="zh-CN" altLang="en-US" b="1" dirty="0">
                <a:solidFill>
                  <a:schemeClr val="tx2">
                    <a:lumMod val="75000"/>
                  </a:schemeClr>
                </a:solidFill>
              </a:rPr>
              <a:t>神</a:t>
            </a:r>
            <a:r>
              <a:rPr lang="en-US" altLang="zh-CN" b="1" dirty="0">
                <a:solidFill>
                  <a:schemeClr val="tx2">
                    <a:lumMod val="75000"/>
                  </a:schemeClr>
                </a:solidFill>
              </a:rPr>
              <a:t>】</a:t>
            </a:r>
            <a:r>
              <a:rPr lang="zh-CN" altLang="en-US" b="1" dirty="0">
                <a:solidFill>
                  <a:schemeClr val="tx2">
                    <a:lumMod val="75000"/>
                  </a:schemeClr>
                </a:solidFill>
              </a:rPr>
              <a:t>為一切的優</a:t>
            </a:r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</a:rPr>
              <a:t>先</a:t>
            </a:r>
            <a:r>
              <a:rPr lang="en-US" altLang="zh-CN" b="1" dirty="0" smtClean="0">
                <a:solidFill>
                  <a:schemeClr val="tx2">
                    <a:lumMod val="75000"/>
                  </a:schemeClr>
                </a:solidFill>
              </a:rPr>
              <a:t>				</a:t>
            </a:r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</a:rPr>
              <a:t>（</a:t>
            </a:r>
            <a:r>
              <a:rPr lang="zh-CN" altLang="en-US" sz="2800" b="1" dirty="0" smtClean="0">
                <a:solidFill>
                  <a:schemeClr val="accent1">
                    <a:lumMod val="75000"/>
                  </a:schemeClr>
                </a:solidFill>
              </a:rPr>
              <a:t>工作事奉的生活模式</a:t>
            </a:r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</a:rPr>
              <a:t>）</a:t>
            </a:r>
            <a:endParaRPr lang="en-US" altLang="zh-CN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US" b="1" dirty="0"/>
          </a:p>
          <a:p>
            <a:pPr>
              <a:buNone/>
            </a:pPr>
            <a:r>
              <a:rPr lang="en-US" b="1" dirty="0" smtClean="0"/>
              <a:t>					</a:t>
            </a:r>
            <a:r>
              <a:rPr lang="zh-CN" altLang="en-US" sz="3600" b="1" dirty="0" smtClean="0"/>
              <a:t>神</a:t>
            </a:r>
            <a:endParaRPr lang="en-US" sz="3600" b="1" dirty="0" smtClean="0"/>
          </a:p>
          <a:p>
            <a:pPr>
              <a:buNone/>
            </a:pPr>
            <a:endParaRPr lang="en-US" dirty="0"/>
          </a:p>
          <a:p>
            <a:r>
              <a:rPr lang="zh-CN" altLang="en-US" b="1" dirty="0" smtClean="0"/>
              <a:t>第</a:t>
            </a:r>
            <a:r>
              <a:rPr lang="zh-CN" altLang="en-US" b="1" dirty="0"/>
              <a:t>二個模式是：</a:t>
            </a: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</a:rPr>
              <a:t>以</a:t>
            </a:r>
            <a:r>
              <a:rPr lang="en-US" altLang="zh-CN" b="1" dirty="0">
                <a:solidFill>
                  <a:schemeClr val="accent1">
                    <a:lumMod val="50000"/>
                  </a:schemeClr>
                </a:solidFill>
              </a:rPr>
              <a:t>【</a:t>
            </a: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</a:rPr>
              <a:t>神</a:t>
            </a:r>
            <a:r>
              <a:rPr lang="en-US" altLang="zh-CN" b="1" dirty="0">
                <a:solidFill>
                  <a:schemeClr val="accent1">
                    <a:lumMod val="50000"/>
                  </a:schemeClr>
                </a:solidFill>
              </a:rPr>
              <a:t>】</a:t>
            </a:r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</a:rPr>
              <a:t>為一切的中心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lvl="6">
              <a:buNone/>
            </a:pPr>
            <a:r>
              <a:rPr lang="en-US" altLang="zh-CN" dirty="0" smtClean="0"/>
              <a:t>	</a:t>
            </a:r>
            <a:r>
              <a:rPr lang="zh-CN" altLang="en-US" sz="2800" b="1" dirty="0" smtClean="0"/>
              <a:t>（</a:t>
            </a:r>
            <a:r>
              <a:rPr lang="zh-CN" altLang="en-US" sz="2800" b="1" dirty="0" smtClean="0">
                <a:solidFill>
                  <a:schemeClr val="accent1">
                    <a:lumMod val="75000"/>
                  </a:schemeClr>
                </a:solidFill>
              </a:rPr>
              <a:t>品格塑造的生活模式</a:t>
            </a:r>
            <a:r>
              <a:rPr lang="zh-CN" altLang="en-US" sz="2800" b="1" dirty="0" smtClean="0"/>
              <a:t>）</a:t>
            </a:r>
            <a:endParaRPr lang="en-US" sz="2800" b="1" dirty="0" smtClean="0"/>
          </a:p>
          <a:p>
            <a:pPr lvl="8">
              <a:buNone/>
            </a:pPr>
            <a:r>
              <a:rPr lang="zh-CN" altLang="en-US" sz="3600" b="1" dirty="0"/>
              <a:t>神</a:t>
            </a:r>
            <a:endParaRPr lang="en-US" sz="3600" b="1" dirty="0"/>
          </a:p>
        </p:txBody>
      </p:sp>
      <p:sp>
        <p:nvSpPr>
          <p:cNvPr id="4" name="Rectangle 3"/>
          <p:cNvSpPr/>
          <p:nvPr/>
        </p:nvSpPr>
        <p:spPr>
          <a:xfrm>
            <a:off x="1524000" y="1752600"/>
            <a:ext cx="9144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0" y="2286000"/>
            <a:ext cx="914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524000" y="2057400"/>
            <a:ext cx="914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524000" y="2438400"/>
            <a:ext cx="914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524000" y="2819400"/>
            <a:ext cx="914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524000" y="3200400"/>
            <a:ext cx="914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>
            <a:off x="2514600" y="1981200"/>
            <a:ext cx="1524000" cy="609600"/>
          </a:xfrm>
          <a:prstGeom prst="straightConnector1">
            <a:avLst/>
          </a:prstGeom>
          <a:ln w="412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1295400" y="4495800"/>
            <a:ext cx="190500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828800" y="5029200"/>
            <a:ext cx="838200" cy="76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 rot="10800000" flipV="1">
            <a:off x="2438400" y="5257800"/>
            <a:ext cx="1752600" cy="76200"/>
          </a:xfrm>
          <a:prstGeom prst="straightConnector1">
            <a:avLst/>
          </a:prstGeom>
          <a:ln w="4127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4525963"/>
          </a:xfrm>
        </p:spPr>
        <p:txBody>
          <a:bodyPr/>
          <a:lstStyle/>
          <a:p>
            <a:pPr lvl="0"/>
            <a:r>
              <a:rPr lang="zh-TW" altLang="en-US" b="1" dirty="0"/>
              <a:t>無論在哪裡，</a:t>
            </a:r>
            <a:r>
              <a:rPr lang="zh-CN" altLang="en-US" b="1" dirty="0"/>
              <a:t>無論在何時，</a:t>
            </a:r>
            <a:r>
              <a:rPr lang="zh-TW" altLang="en-US" b="1" dirty="0"/>
              <a:t>有神在人心中作王掌權，那裡就有神國被建造起來</a:t>
            </a:r>
            <a:r>
              <a:rPr lang="zh-TW" altLang="en-US" b="1" dirty="0" smtClean="0"/>
              <a:t>。</a:t>
            </a:r>
            <a:endParaRPr lang="en-US" altLang="zh-TW" b="1" dirty="0" smtClean="0"/>
          </a:p>
          <a:p>
            <a:pPr lvl="0"/>
            <a:endParaRPr lang="en-US" sz="3600" dirty="0" smtClean="0">
              <a:solidFill>
                <a:srgbClr val="C00000"/>
              </a:solidFill>
            </a:endParaRPr>
          </a:p>
          <a:p>
            <a:pPr lvl="0"/>
            <a:r>
              <a:rPr lang="en-US" sz="3600" dirty="0" smtClean="0">
                <a:solidFill>
                  <a:srgbClr val="C00000"/>
                </a:solidFill>
              </a:rPr>
              <a:t>Wherever </a:t>
            </a:r>
            <a:r>
              <a:rPr lang="en-US" sz="3600" dirty="0">
                <a:solidFill>
                  <a:srgbClr val="C00000"/>
                </a:solidFill>
              </a:rPr>
              <a:t>and Whenever God</a:t>
            </a:r>
            <a:r>
              <a:rPr lang="en-US" sz="3600" dirty="0"/>
              <a:t> rules over the human’s heart as </a:t>
            </a:r>
            <a:r>
              <a:rPr lang="en-US" sz="3600" dirty="0">
                <a:solidFill>
                  <a:srgbClr val="C00000"/>
                </a:solidFill>
              </a:rPr>
              <a:t>King</a:t>
            </a:r>
            <a:r>
              <a:rPr lang="en-US" sz="3600" dirty="0"/>
              <a:t>, there is the </a:t>
            </a:r>
            <a:r>
              <a:rPr lang="en-US" sz="3600" dirty="0">
                <a:solidFill>
                  <a:srgbClr val="C00000"/>
                </a:solidFill>
              </a:rPr>
              <a:t>kingdom of God </a:t>
            </a:r>
            <a:r>
              <a:rPr lang="en-US" sz="3600" dirty="0"/>
              <a:t>established. </a:t>
            </a:r>
            <a:endParaRPr lang="en-US" sz="3600" dirty="0" smtClean="0"/>
          </a:p>
          <a:p>
            <a:pPr lvl="0">
              <a:buNone/>
            </a:pPr>
            <a:r>
              <a:rPr lang="en-US" sz="3600" dirty="0"/>
              <a:t>	</a:t>
            </a:r>
            <a:r>
              <a:rPr lang="en-US" sz="3600" dirty="0" smtClean="0"/>
              <a:t>					(</a:t>
            </a:r>
            <a:r>
              <a:rPr lang="en-US" sz="3600" dirty="0"/>
              <a:t>Paul W. Harrison)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1512</TotalTime>
  <Words>596</Words>
  <Application>Microsoft Office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 『建造聖殿的時候尚未來到？』  哈該書 第一章 1-4， 7-8   </vt:lpstr>
      <vt:lpstr>日本東北Yamada區 聖『天使報喜』堂 被海嘯及火災損毀</vt:lpstr>
      <vt:lpstr>Slide 3</vt:lpstr>
      <vt:lpstr>Slide 4</vt:lpstr>
      <vt:lpstr>所羅門獻殿的禱告（列王紀上第8章）</vt:lpstr>
      <vt:lpstr>『聖殿』是敬拜，奉獻，禱告，求赦罪，與神相遇，得神恩典之處   --》今天的【教會】與【信徒的身體】 </vt:lpstr>
      <vt:lpstr>兩種基督徒生活模式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louyang</dc:creator>
  <cp:lastModifiedBy>louyang</cp:lastModifiedBy>
  <cp:revision>21</cp:revision>
  <dcterms:created xsi:type="dcterms:W3CDTF">2011-04-02T07:47:32Z</dcterms:created>
  <dcterms:modified xsi:type="dcterms:W3CDTF">2011-04-03T09:00:53Z</dcterms:modified>
</cp:coreProperties>
</file>