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8" r:id="rId5"/>
    <p:sldId id="259" r:id="rId6"/>
    <p:sldId id="269" r:id="rId7"/>
    <p:sldId id="260" r:id="rId8"/>
    <p:sldId id="261" r:id="rId9"/>
    <p:sldId id="262" r:id="rId10"/>
    <p:sldId id="263" r:id="rId11"/>
    <p:sldId id="267" r:id="rId12"/>
    <p:sldId id="264" r:id="rId13"/>
    <p:sldId id="265" r:id="rId14"/>
  </p:sldIdLst>
  <p:sldSz cx="9144000" cy="6858000" type="screen4x3"/>
  <p:notesSz cx="6858000" cy="9144000"/>
  <p:embeddedFontLst>
    <p:embeddedFont>
      <p:font typeface="文鼎粗圓" panose="020B0609010101010101" pitchFamily="49" charset="-12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SimSun" panose="02010600030101010101" pitchFamily="2" charset="-122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D4EA4-6432-4D41-B2FE-E8525A8375C5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D21A5-91CD-48B8-86C4-2FF9E25480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25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D21A5-91CD-48B8-86C4-2FF9E254801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16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1258-5846-4CAD-A2A8-98C31C99EEFB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A692-B402-4620-A878-93A4C566F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18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1258-5846-4CAD-A2A8-98C31C99EEFB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A692-B402-4620-A878-93A4C566F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06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1258-5846-4CAD-A2A8-98C31C99EEFB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A692-B402-4620-A878-93A4C566F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2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1258-5846-4CAD-A2A8-98C31C99EEFB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A692-B402-4620-A878-93A4C566F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1258-5846-4CAD-A2A8-98C31C99EEFB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A692-B402-4620-A878-93A4C566F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9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1258-5846-4CAD-A2A8-98C31C99EEFB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A692-B402-4620-A878-93A4C566F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0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1258-5846-4CAD-A2A8-98C31C99EEFB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A692-B402-4620-A878-93A4C566F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93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1258-5846-4CAD-A2A8-98C31C99EEFB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A692-B402-4620-A878-93A4C566F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1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1258-5846-4CAD-A2A8-98C31C99EEFB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A692-B402-4620-A878-93A4C566F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60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1258-5846-4CAD-A2A8-98C31C99EEFB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A692-B402-4620-A878-93A4C566F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8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1258-5846-4CAD-A2A8-98C31C99EEFB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A692-B402-4620-A878-93A4C566F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4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91258-5846-4CAD-A2A8-98C31C99EEFB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DA692-B402-4620-A878-93A4C566F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0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issionalchurchnetwork.com/wp-content/uploads/2008/01/following-jes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9143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2049959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主日信息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1126" y="2743200"/>
            <a:ext cx="467307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『</a:t>
            </a:r>
            <a:r>
              <a:rPr lang="zh-TW" alt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跟隨主耶穌</a:t>
            </a:r>
            <a:r>
              <a:rPr lang="en-US" altLang="zh-TW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』</a:t>
            </a:r>
            <a:endParaRPr lang="en-US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3530025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(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約翰福音 </a:t>
            </a:r>
            <a:r>
              <a:rPr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6:60-71)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4425315"/>
            <a:ext cx="310573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薛忠勇  </a:t>
            </a:r>
            <a:r>
              <a:rPr lang="zh-TW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弟兄</a:t>
            </a:r>
            <a:endParaRPr lang="en-US" altLang="zh-TW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  <a:p>
            <a:r>
              <a:rPr lang="zh-TW" altLang="en-US" dirty="0">
                <a:latin typeface="SimSun" pitchFamily="2" charset="-122"/>
                <a:ea typeface="SimSun" pitchFamily="2" charset="-122"/>
              </a:rPr>
              <a:t> </a:t>
            </a:r>
            <a:r>
              <a:rPr lang="zh-TW" altLang="en-US" dirty="0" smtClean="0">
                <a:latin typeface="SimSun" pitchFamily="2" charset="-122"/>
                <a:ea typeface="SimSun" pitchFamily="2" charset="-122"/>
              </a:rPr>
              <a:t>    </a:t>
            </a:r>
            <a:endParaRPr lang="en-US" dirty="0">
              <a:latin typeface="SimSun" pitchFamily="2" charset="-122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216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rgbClr val="FBEAC7"/>
            </a:gs>
            <a:gs pos="4000">
              <a:srgbClr val="FEE7F2"/>
            </a:gs>
            <a:gs pos="13000">
              <a:srgbClr val="FAC77D"/>
            </a:gs>
            <a:gs pos="56000">
              <a:srgbClr val="FBA97D"/>
            </a:gs>
            <a:gs pos="78000">
              <a:srgbClr val="FBD49C"/>
            </a:gs>
            <a:gs pos="100000">
              <a:srgbClr val="FEE7F2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3262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三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.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 </a:t>
            </a:r>
            <a:r>
              <a:rPr lang="zh-TW" alt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三種跟隨者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762000"/>
            <a:ext cx="3894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  <a:sym typeface="Wingdings"/>
              </a:rPr>
              <a:t>1.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  <a:sym typeface="Wingdings"/>
              </a:rPr>
              <a:t>跟隨了一段就離開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129540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半途而廢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752600"/>
            <a:ext cx="6288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「這話甚難，主誰能聽呢？」</a:t>
            </a:r>
            <a:r>
              <a:rPr lang="en-US" altLang="zh-TW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(</a:t>
            </a:r>
            <a:r>
              <a:rPr lang="zh-TW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約</a:t>
            </a:r>
            <a:r>
              <a:rPr lang="en-US" altLang="zh-TW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6:60</a:t>
            </a:r>
            <a:r>
              <a:rPr lang="en-US" altLang="zh-TW" sz="2800" dirty="0" smtClean="0">
                <a:solidFill>
                  <a:srgbClr val="002060"/>
                </a:solidFill>
                <a:latin typeface="華康魏碑體 Std W7" pitchFamily="66" charset="-120"/>
                <a:ea typeface="華康魏碑體 Std W7" pitchFamily="66" charset="-120"/>
              </a:rPr>
              <a:t>)</a:t>
            </a:r>
            <a:endParaRPr lang="en-US" sz="2800" dirty="0">
              <a:solidFill>
                <a:srgbClr val="002060"/>
              </a:solidFill>
              <a:latin typeface="華康魏碑體 Std W7" pitchFamily="66" charset="-120"/>
              <a:ea typeface="華康魏碑體 Std W7" pitchFamily="66" charset="-12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3276600"/>
            <a:ext cx="3894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  <a:sym typeface="Wingdings"/>
              </a:rPr>
              <a:t>2.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  <a:sym typeface="Wingdings"/>
              </a:rPr>
              <a:t>一旦跟隨永不離開</a:t>
            </a:r>
            <a:endPara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  <a:sym typeface="Wingding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129540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多數的人</a:t>
            </a:r>
            <a:endParaRPr lang="en-US" sz="28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  <p:pic>
        <p:nvPicPr>
          <p:cNvPr id="7170" name="Picture 2" descr="http://www.keepbelieving.com/CMS/uploadedImages/cafeteria-525x38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989" y="384620"/>
            <a:ext cx="3753011" cy="275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80921" y="38503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硬黑體 Std W7" pitchFamily="34" charset="-120"/>
                <a:ea typeface="華康硬黑體 Std W7" pitchFamily="34" charset="-120"/>
              </a:rPr>
              <a:t>食堂信徒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硬黑體 Std W7" pitchFamily="34" charset="-120"/>
              <a:ea typeface="華康硬黑體 Std W7" pitchFamily="34" charset="-120"/>
            </a:endParaRPr>
          </a:p>
        </p:txBody>
      </p:sp>
      <p:pic>
        <p:nvPicPr>
          <p:cNvPr id="7172" name="Picture 4" descr="http://www.mobilewhack.com/garmin-nuvi-260-gp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3530"/>
            <a:ext cx="3924806" cy="300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371600" y="382018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誓而跟從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08243" y="381000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少數的人</a:t>
            </a:r>
            <a:endParaRPr lang="en-US" sz="28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4353580"/>
            <a:ext cx="8153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「主阿，你有永生之道，我們還歸從誰呢？」</a:t>
            </a:r>
            <a:r>
              <a:rPr lang="en-US" altLang="zh-TW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(68</a:t>
            </a: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節</a:t>
            </a:r>
            <a:r>
              <a:rPr lang="en-US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)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  <a:p>
            <a:endParaRPr lang="en-US" sz="2400" dirty="0">
              <a:solidFill>
                <a:srgbClr val="002060"/>
              </a:solidFill>
              <a:latin typeface="華康魏碑體 Std W7" pitchFamily="66" charset="-120"/>
              <a:ea typeface="華康魏碑體 Std W7" pitchFamily="66" charset="-12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2286000"/>
            <a:ext cx="41857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「這話是叫你們厭棄嗎？</a:t>
            </a:r>
            <a:endParaRPr lang="en-US" altLang="zh-TW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  <a:p>
            <a:r>
              <a:rPr lang="zh-TW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 </a:t>
            </a:r>
            <a:r>
              <a:rPr lang="zh-TW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 </a:t>
            </a:r>
            <a:r>
              <a:rPr lang="en-US" altLang="zh-TW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(</a:t>
            </a:r>
            <a:r>
              <a:rPr lang="zh-TW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原文「跌倒」</a:t>
            </a:r>
            <a:r>
              <a:rPr lang="en-US" altLang="zh-TW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)</a:t>
            </a:r>
            <a:r>
              <a:rPr lang="zh-TW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 </a:t>
            </a:r>
            <a:r>
              <a:rPr lang="en-US" altLang="zh-TW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(61</a:t>
            </a:r>
            <a:r>
              <a:rPr lang="zh-TW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節</a:t>
            </a:r>
            <a:r>
              <a:rPr lang="en-US" altLang="zh-TW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)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  <p:pic>
        <p:nvPicPr>
          <p:cNvPr id="2052" name="Picture 4" descr="http://www.sunshineace.com/images/CuttingKey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72561"/>
            <a:ext cx="3810000" cy="413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johnsoncleaners.com/wp-content/uploads/2009/07/service_key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2561"/>
            <a:ext cx="4038599" cy="420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5813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7" grpId="0"/>
      <p:bldP spid="18" grpId="0"/>
      <p:bldP spid="5" grpId="0"/>
      <p:bldP spid="13" grpId="0"/>
      <p:bldP spid="16" grpId="0"/>
      <p:bldP spid="17" grpId="0"/>
      <p:bldP spid="19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46000">
              <a:srgbClr val="85C2FF"/>
            </a:gs>
            <a:gs pos="76000">
              <a:srgbClr val="C4D6EB"/>
            </a:gs>
            <a:gs pos="94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t="26570" r="39007" b="21471"/>
          <a:stretch/>
        </p:blipFill>
        <p:spPr bwMode="auto">
          <a:xfrm>
            <a:off x="1164712" y="1066800"/>
            <a:ext cx="6840772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http://dailybail.com/storage/sheep_off_cliff.jpg?__SQUARESPACE_CACHEVERSION=12663074912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763" y="1066800"/>
            <a:ext cx="692833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67200" y="1066800"/>
            <a:ext cx="4800600" cy="45781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altLang="zh-TW" sz="3000" dirty="0" smtClean="0">
              <a:latin typeface="華康硬黑體 Std W7" pitchFamily="34" charset="-120"/>
              <a:ea typeface="華康硬黑體 Std W7" pitchFamily="34" charset="-120"/>
            </a:endParaRPr>
          </a:p>
          <a:p>
            <a:endParaRPr lang="en-US" altLang="zh-TW" sz="3000" dirty="0" smtClean="0">
              <a:latin typeface="華康硬黑體 Std W7" pitchFamily="34" charset="-120"/>
              <a:ea typeface="華康硬黑體 Std W7" pitchFamily="34" charset="-120"/>
            </a:endParaRPr>
          </a:p>
          <a:p>
            <a:r>
              <a:rPr lang="zh-TW" altLang="en-US" sz="3000" dirty="0" smtClean="0">
                <a:latin typeface="華康魏碑體 Std W7" pitchFamily="66" charset="-120"/>
                <a:ea typeface="華康魏碑體 Std W7" pitchFamily="66" charset="-120"/>
              </a:rPr>
              <a:t>「</a:t>
            </a:r>
            <a:r>
              <a:rPr lang="zh-TW" alt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你有永生之道，</a:t>
            </a:r>
            <a:endParaRPr lang="en-US" altLang="zh-TW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  <a:p>
            <a:r>
              <a:rPr lang="zh-TW" alt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  我們還歸從誰呢？」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(67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節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)</a:t>
            </a:r>
          </a:p>
          <a:p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  <a:p>
            <a:r>
              <a:rPr lang="zh-TW" alt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「我們已經信了，</a:t>
            </a:r>
            <a:endParaRPr lang="en-US" altLang="zh-TW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  <a:p>
            <a:r>
              <a:rPr lang="zh-TW" alt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  又知道你是神的聖者。」</a:t>
            </a:r>
            <a:endParaRPr lang="en-US" altLang="zh-TW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  <a:p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 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                  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(69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節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)</a:t>
            </a:r>
          </a:p>
          <a:p>
            <a:endParaRPr lang="en-US" altLang="zh-TW" sz="3200" dirty="0" smtClean="0">
              <a:latin typeface="華康硬黑體 Std W7" pitchFamily="34" charset="-120"/>
              <a:ea typeface="華康硬黑體 Std W7" pitchFamily="34" charset="-120"/>
            </a:endParaRPr>
          </a:p>
          <a:p>
            <a:pPr>
              <a:lnSpc>
                <a:spcPts val="3300"/>
              </a:lnSpc>
            </a:pPr>
            <a:endParaRPr lang="en-US" altLang="zh-TW" sz="3200" dirty="0" smtClean="0">
              <a:latin typeface="華康硬黑體 Std W7" pitchFamily="34" charset="-120"/>
              <a:ea typeface="華康硬黑體 Std W7" pitchFamily="34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09162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粗圓" pitchFamily="49" charset="-120"/>
                <a:ea typeface="文鼎粗圓" pitchFamily="49" charset="-120"/>
              </a:rPr>
              <a:t>步向滅亡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粗圓" pitchFamily="49" charset="-120"/>
              <a:ea typeface="文鼎粗圓" pitchFamily="49" charset="-120"/>
            </a:endParaRPr>
          </a:p>
        </p:txBody>
      </p:sp>
      <p:pic>
        <p:nvPicPr>
          <p:cNvPr id="3079" name="Picture 7" descr="http://www.bibleprophecyupdate.com/wp-content/uploads/2010/11/what_is_the_cost_of_eternal_lif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52658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59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2" t="26600" r="42929" b="23171"/>
          <a:stretch/>
        </p:blipFill>
        <p:spPr bwMode="auto">
          <a:xfrm>
            <a:off x="384900" y="134471"/>
            <a:ext cx="41871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 descr="http://upload.wikimedia.org/wikipedia/commons/thumb/3/38/GARO_TRADITIONAL_DRESS-9.jpg/220px-GARO_TRADITIONAL_DRESS-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57600"/>
            <a:ext cx="3464561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s1.reutersmedia.net/resources/r/?m=02&amp;d=20110106&amp;t=2&amp;i=297670687&amp;w=460&amp;fh=&amp;fw=&amp;ll=&amp;pl=&amp;r=img-2011-01-06T232640Z_01_NOOTR_RTRMDNC_0_India-539786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3505200"/>
            <a:ext cx="428625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beta.thehindu.com/multimedia/dynamic/00013/DAY_10_13627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4471"/>
            <a:ext cx="4416425" cy="330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1999" y="2209800"/>
            <a:ext cx="4572001" cy="1447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我已經決定要跟隨耶穌</a:t>
            </a:r>
            <a:endParaRPr lang="en-US" altLang="zh-TW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  <a:p>
            <a:pPr algn="ctr"/>
            <a:endParaRPr lang="en-US" sz="3200" dirty="0">
              <a:solidFill>
                <a:srgbClr val="C00000"/>
              </a:solidFill>
              <a:latin typeface="華康魏碑體 Std W7" pitchFamily="66" charset="-120"/>
              <a:ea typeface="華康魏碑體 Std W7" pitchFamily="66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24400" y="2933700"/>
            <a:ext cx="405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永不回頭，永不回頭！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793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rgbClr val="FBEAC7"/>
            </a:gs>
            <a:gs pos="4000">
              <a:srgbClr val="FEE7F2"/>
            </a:gs>
            <a:gs pos="13000">
              <a:srgbClr val="FAC77D"/>
            </a:gs>
            <a:gs pos="56000">
              <a:srgbClr val="FBA97D"/>
            </a:gs>
            <a:gs pos="78000">
              <a:srgbClr val="FBD49C"/>
            </a:gs>
            <a:gs pos="100000">
              <a:srgbClr val="FEE7F2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2852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三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.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 </a:t>
            </a:r>
            <a:r>
              <a:rPr lang="zh-TW" alt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三種門徒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762000"/>
            <a:ext cx="4083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  <a:sym typeface="Wingdings"/>
              </a:rPr>
              <a:t>1.</a:t>
            </a:r>
            <a:r>
              <a:rPr lang="zh-TW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  <a:sym typeface="Wingdings"/>
              </a:rPr>
              <a:t> </a:t>
            </a:r>
            <a:r>
              <a:rPr lang="zh-TW" altLang="en-US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  <a:sym typeface="Wingdings"/>
              </a:rPr>
              <a:t>跟隨了一段就離開</a:t>
            </a:r>
            <a:endParaRPr lang="en-US" sz="28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1295400"/>
            <a:ext cx="4083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  <a:sym typeface="Wingdings"/>
              </a:rPr>
              <a:t>2.</a:t>
            </a:r>
            <a:r>
              <a:rPr lang="zh-TW" altLang="en-US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  <a:sym typeface="Wingdings"/>
              </a:rPr>
              <a:t> 一旦跟</a:t>
            </a:r>
            <a:r>
              <a:rPr lang="zh-TW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  <a:sym typeface="Wingdings"/>
              </a:rPr>
              <a:t>隨</a:t>
            </a:r>
            <a:r>
              <a:rPr lang="zh-TW" altLang="en-US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  <a:sym typeface="Wingdings"/>
              </a:rPr>
              <a:t>永不離開</a:t>
            </a:r>
            <a:endParaRPr lang="en-US" altLang="zh-TW" sz="2800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  <a:sym typeface="Wingding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2235" y="1880175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  <a:sym typeface="Wingdings"/>
              </a:rPr>
              <a:t>3.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  <a:sym typeface="Wingdings"/>
              </a:rPr>
              <a:t> 從未跟隨卻不離開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438400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C00000"/>
                </a:solidFill>
                <a:latin typeface="華康魏碑體 Std W7" pitchFamily="66" charset="-120"/>
                <a:ea typeface="華康魏碑體 Std W7" pitchFamily="66" charset="-120"/>
              </a:rPr>
              <a:t> </a:t>
            </a:r>
            <a:r>
              <a:rPr lang="en-US" altLang="zh-TW" sz="3200" dirty="0" smtClean="0">
                <a:solidFill>
                  <a:srgbClr val="C00000"/>
                </a:solidFill>
                <a:latin typeface="華康魏碑體 Std W7" pitchFamily="66" charset="-120"/>
                <a:ea typeface="華康魏碑體 Std W7" pitchFamily="66" charset="-120"/>
              </a:rPr>
              <a:t> </a:t>
            </a:r>
            <a:r>
              <a:rPr lang="zh-TW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「似乎近，其實遠」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2971800"/>
            <a:ext cx="28205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魏碑體 Std W7" pitchFamily="66" charset="-120"/>
              </a:rPr>
              <a:t>Fringe Benefits </a:t>
            </a:r>
          </a:p>
          <a:p>
            <a:r>
              <a:rPr lang="en-US" altLang="zh-TW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itchFamily="66" charset="-120"/>
                <a:ea typeface="華康魏碑體 Std W7" pitchFamily="66" charset="-120"/>
              </a:rPr>
              <a:t>(</a:t>
            </a:r>
            <a:r>
              <a:rPr lang="zh-TW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附屬福利</a:t>
            </a:r>
            <a:r>
              <a:rPr lang="en-US" altLang="zh-TW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itchFamily="66" charset="-120"/>
                <a:ea typeface="華康魏碑體 Std W7" pitchFamily="66" charset="-120"/>
              </a:rPr>
              <a:t>)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itchFamily="66" charset="-120"/>
              <a:ea typeface="華康魏碑體 Std W7" pitchFamily="66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4201180"/>
            <a:ext cx="7963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「主啊，你有永生之道，我們還歸從誰呢？」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13" name="Picture 12" descr="http://www.featurepics.com/FI/Thumb300/20071123/Stumbling-Block-5259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569" y="0"/>
            <a:ext cx="4146431" cy="420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25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8000">
              <a:srgbClr val="FEE7F2"/>
            </a:gs>
            <a:gs pos="29000">
              <a:srgbClr val="FAC77D"/>
            </a:gs>
            <a:gs pos="61000">
              <a:srgbClr val="FBA97D"/>
            </a:gs>
            <a:gs pos="83000">
              <a:srgbClr val="FBD49C"/>
            </a:gs>
            <a:gs pos="100000">
              <a:srgbClr val="FEE7F2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freepages.genealogy.rootsweb.ancestry.com/~hanlon/mcdonald/marriage/marriage-1937-wa-ellswort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" t="3941" r="3138"/>
          <a:stretch/>
        </p:blipFill>
        <p:spPr bwMode="auto">
          <a:xfrm>
            <a:off x="3665121" y="1143000"/>
            <a:ext cx="5402679" cy="424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coupledumb.com/wp-content/uploads/2011/09/couple-arguing-300x2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363681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88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8000">
              <a:srgbClr val="FEE7F2"/>
            </a:gs>
            <a:gs pos="29000">
              <a:srgbClr val="FAC77D"/>
            </a:gs>
            <a:gs pos="61000">
              <a:srgbClr val="FBA97D"/>
            </a:gs>
            <a:gs pos="83000">
              <a:srgbClr val="FBD49C"/>
            </a:gs>
            <a:gs pos="100000">
              <a:srgbClr val="FEE7F2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snbcmedia4.msn.com/j/msnbc/Components/Photo_StoryLevel/080630/080630-naturalization-hmed-11a.grid-6x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148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thiparklaw.com/images/Citizenship%20page%20passpo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3038475"/>
            <a:ext cx="2905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media.klewtv.com/images/Pledge_of_AllegianceKLEW_tit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52195"/>
            <a:ext cx="4648200" cy="344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riansiebertphoto.com/perspective_files/cross-&amp;-flag-we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30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2.bp.blogspot.com/_2G-r7oThjV8/TCd7TH-gYeI/AAAAAAAAAEk/uUGS4GHKVkg/s1600/j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0"/>
            <a:ext cx="6466114" cy="9541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「不要為那必壞的食物勞力，</a:t>
            </a:r>
            <a:endPara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  <a:p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  要為那存到永生的的食物勞力」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(27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節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2205" y="1143000"/>
            <a:ext cx="6172200" cy="9541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「從此祂門徒中多有退去的，</a:t>
            </a:r>
            <a:endPara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  <a:p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  不再和祂同行」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(66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節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419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rgbClr val="FBEAC7"/>
            </a:gs>
            <a:gs pos="4000">
              <a:srgbClr val="FEE7F2"/>
            </a:gs>
            <a:gs pos="13000">
              <a:srgbClr val="FAC77D"/>
            </a:gs>
            <a:gs pos="56000">
              <a:srgbClr val="FBA97D"/>
            </a:gs>
            <a:gs pos="78000">
              <a:srgbClr val="FBD49C"/>
            </a:gs>
            <a:gs pos="100000">
              <a:srgbClr val="FEE7F2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3672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一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.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 </a:t>
            </a:r>
            <a:r>
              <a:rPr lang="zh-TW" alt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門徒人數縮減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41725" y="226158"/>
            <a:ext cx="29114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itchFamily="66" charset="-120"/>
                <a:ea typeface="華康魏碑體 Std W7" pitchFamily="66" charset="-120"/>
              </a:rPr>
              <a:t>(Downsizing)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itchFamily="66" charset="-120"/>
              <a:ea typeface="華康魏碑體 Std W7" pitchFamily="66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762000"/>
            <a:ext cx="7776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1.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 不是一般群眾，乃是許多「</a:t>
            </a:r>
            <a:r>
              <a:rPr lang="zh-TW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門徒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」退去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600200" y="1464564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43200" y="1411389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作門徒的意義？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2006025"/>
            <a:ext cx="4083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2.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 決定來自於跟隨者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2600815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只有人放棄主，主從不放棄人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87125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rgbClr val="FBEAC7"/>
            </a:gs>
            <a:gs pos="4000">
              <a:srgbClr val="FEE7F2"/>
            </a:gs>
            <a:gs pos="13000">
              <a:srgbClr val="FAC77D"/>
            </a:gs>
            <a:gs pos="56000">
              <a:srgbClr val="FBA97D"/>
            </a:gs>
            <a:gs pos="78000">
              <a:srgbClr val="FBD49C"/>
            </a:gs>
            <a:gs pos="100000">
              <a:srgbClr val="FEE7F2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3672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一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.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 </a:t>
            </a:r>
            <a:r>
              <a:rPr lang="zh-TW" alt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門徒人數縮減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5525" y="226158"/>
            <a:ext cx="29114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itchFamily="66" charset="-120"/>
                <a:ea typeface="華康魏碑體 Std W7" pitchFamily="66" charset="-120"/>
              </a:rPr>
              <a:t>(Downsizing)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itchFamily="66" charset="-120"/>
              <a:ea typeface="華康魏碑體 Std W7" pitchFamily="66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762000"/>
            <a:ext cx="5724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3.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 主耶穌似乎不介意多人離開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0535" y="1295400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天國重「質」不重「量」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789093"/>
            <a:ext cx="59298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「引到永生那門是窄的，路是小的，</a:t>
            </a:r>
            <a:endParaRPr lang="en-US" altLang="zh-TW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  <a:p>
            <a:r>
              <a:rPr lang="zh-TW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   </a:t>
            </a:r>
            <a:r>
              <a:rPr lang="zh-TW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找著的人也少</a:t>
            </a:r>
            <a:r>
              <a:rPr lang="zh-TW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」</a:t>
            </a:r>
            <a:r>
              <a:rPr lang="en-US" altLang="zh-TW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(</a:t>
            </a:r>
            <a:r>
              <a:rPr lang="zh-TW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太</a:t>
            </a:r>
            <a:r>
              <a:rPr lang="en-US" altLang="zh-TW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7:14)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2743200"/>
            <a:ext cx="55707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「因為被召的人多，</a:t>
            </a:r>
            <a:r>
              <a:rPr lang="zh-TW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選上的人少</a:t>
            </a:r>
            <a:r>
              <a:rPr lang="zh-TW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」</a:t>
            </a:r>
            <a:endParaRPr lang="en-US" altLang="zh-TW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  <a:p>
            <a:r>
              <a:rPr lang="zh-TW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   </a:t>
            </a:r>
            <a:r>
              <a:rPr lang="en-US" altLang="zh-TW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(</a:t>
            </a:r>
            <a:r>
              <a:rPr lang="zh-TW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太</a:t>
            </a:r>
            <a:r>
              <a:rPr lang="en-US" altLang="zh-TW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22:14)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8" name="Oval 7"/>
          <p:cNvSpPr/>
          <p:nvPr/>
        </p:nvSpPr>
        <p:spPr>
          <a:xfrm>
            <a:off x="6705600" y="1346775"/>
            <a:ext cx="2286000" cy="23108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C00000"/>
                </a:solidFill>
              </a:rPr>
              <a:t>Ccore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162800" y="1836752"/>
            <a:ext cx="1408611" cy="13636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rgbClr val="C00000"/>
                </a:solidFill>
              </a:rPr>
              <a:t>Core</a:t>
            </a:r>
          </a:p>
          <a:p>
            <a:pPr algn="ctr"/>
            <a:r>
              <a:rPr lang="zh-TW" altLang="en-US" sz="2800" b="1" dirty="0" smtClean="0">
                <a:solidFill>
                  <a:srgbClr val="C00000"/>
                </a:solidFill>
              </a:rPr>
              <a:t>核心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9000" y="1371600"/>
            <a:ext cx="1148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Crowd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391400" y="313438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latin typeface="+mn-ea"/>
              </a:rPr>
              <a:t>群眾</a:t>
            </a:r>
            <a:endParaRPr lang="en-US" sz="2800" b="1" dirty="0">
              <a:latin typeface="+mn-ea"/>
            </a:endParaRPr>
          </a:p>
        </p:txBody>
      </p:sp>
      <p:sp>
        <p:nvSpPr>
          <p:cNvPr id="17" name="Down Arrow 16"/>
          <p:cNvSpPr/>
          <p:nvPr/>
        </p:nvSpPr>
        <p:spPr>
          <a:xfrm rot="2372884">
            <a:off x="8066699" y="1607334"/>
            <a:ext cx="484632" cy="6199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5068697">
            <a:off x="6865486" y="2332338"/>
            <a:ext cx="484632" cy="6199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6371125">
            <a:off x="8307852" y="2571311"/>
            <a:ext cx="484632" cy="6199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929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14" grpId="0"/>
      <p:bldP spid="8" grpId="0" animBg="1"/>
      <p:bldP spid="13" grpId="0" animBg="1"/>
      <p:bldP spid="15" grpId="0"/>
      <p:bldP spid="16" grpId="0"/>
      <p:bldP spid="17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rgbClr val="FBEAC7"/>
            </a:gs>
            <a:gs pos="4000">
              <a:srgbClr val="FEE7F2"/>
            </a:gs>
            <a:gs pos="13000">
              <a:srgbClr val="FAC77D"/>
            </a:gs>
            <a:gs pos="56000">
              <a:srgbClr val="FBA97D"/>
            </a:gs>
            <a:gs pos="78000">
              <a:srgbClr val="FBD49C"/>
            </a:gs>
            <a:gs pos="100000">
              <a:srgbClr val="FEE7F2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3672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二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.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 </a:t>
            </a:r>
            <a:r>
              <a:rPr lang="zh-TW" alt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作門徒的意義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762000"/>
            <a:ext cx="7141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華康魏碑體 Std W7" pitchFamily="66" charset="-120"/>
                <a:ea typeface="華康魏碑體 Std W7" pitchFamily="66" charset="-120"/>
                <a:sym typeface="Wingdings"/>
              </a:rPr>
              <a:t>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「基督徒」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(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徒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11:26,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 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26:28,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 彼前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4:16)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1371600"/>
            <a:ext cx="7167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華康魏碑體 Std W7" pitchFamily="66" charset="-120"/>
                <a:ea typeface="華康魏碑體 Std W7" pitchFamily="66" charset="-120"/>
                <a:sym typeface="Wingdings"/>
              </a:rPr>
              <a:t></a:t>
            </a:r>
            <a:r>
              <a:rPr lang="zh-TW" altLang="en-US" sz="3200" dirty="0" smtClean="0">
                <a:latin typeface="華康魏碑體 Std W7" pitchFamily="66" charset="-120"/>
                <a:ea typeface="華康魏碑體 Std W7" pitchFamily="66" charset="-120"/>
                <a:sym typeface="Wingdings"/>
              </a:rPr>
              <a:t> 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之前均稱「門徒」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(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新約出現約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260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次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2691825"/>
            <a:ext cx="6244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華康魏碑體 Std W7" pitchFamily="66" charset="-120"/>
                <a:ea typeface="華康魏碑體 Std W7" pitchFamily="66" charset="-120"/>
                <a:sym typeface="Wingdings"/>
              </a:rPr>
              <a:t></a:t>
            </a:r>
            <a:r>
              <a:rPr lang="zh-TW" altLang="en-US" sz="3200" dirty="0" smtClean="0">
                <a:latin typeface="華康魏碑體 Std W7" pitchFamily="66" charset="-120"/>
                <a:ea typeface="華康魏碑體 Std W7" pitchFamily="66" charset="-120"/>
                <a:sym typeface="Wingdings"/>
              </a:rPr>
              <a:t> 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  <a:sym typeface="Wingdings"/>
              </a:rPr>
              <a:t>阿摩司時代亦有 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  <a:sym typeface="Wingdings"/>
              </a:rPr>
              <a:t>(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  <a:sym typeface="Wingdings"/>
              </a:rPr>
              <a:t>參摩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  <a:sym typeface="Wingdings"/>
              </a:rPr>
              <a:t>7:14-15)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3922693"/>
            <a:ext cx="43140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「來跟從我，我要叫你們</a:t>
            </a:r>
            <a:endParaRPr lang="en-US" altLang="zh-TW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  <a:p>
            <a:r>
              <a:rPr lang="en-US" altLang="zh-TW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 </a:t>
            </a:r>
            <a:r>
              <a:rPr lang="en-US" altLang="zh-TW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 </a:t>
            </a:r>
            <a:r>
              <a:rPr lang="zh-TW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得人如得魚」</a:t>
            </a:r>
            <a:r>
              <a:rPr lang="en-US" altLang="zh-TW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(</a:t>
            </a:r>
            <a:r>
              <a:rPr lang="zh-TW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太</a:t>
            </a:r>
            <a:r>
              <a:rPr lang="en-US" altLang="zh-TW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4:19)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2016040"/>
            <a:ext cx="8464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w"/>
            </a:pP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  <a:sym typeface="Wingdings"/>
              </a:rPr>
              <a:t>撒母耳開設先知學校收納門徒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  <a:sym typeface="Wingdings"/>
              </a:rPr>
              <a:t>(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  <a:sym typeface="Wingdings"/>
              </a:rPr>
              <a:t>參王上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  <a:sym typeface="Wingdings"/>
              </a:rPr>
              <a:t>20:35)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  <a:sym typeface="Wingdings"/>
              </a:rPr>
              <a:t> </a:t>
            </a:r>
            <a:endPara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  <a:sym typeface="Wingding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3301425"/>
            <a:ext cx="7346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華康魏碑體 Std W7" pitchFamily="66" charset="-120"/>
                <a:ea typeface="華康魏碑體 Std W7" pitchFamily="66" charset="-120"/>
                <a:sym typeface="Wingdings"/>
              </a:rPr>
              <a:t></a:t>
            </a:r>
            <a:r>
              <a:rPr lang="zh-TW" altLang="en-US" sz="3200" dirty="0" smtClean="0">
                <a:latin typeface="華康魏碑體 Std W7" pitchFamily="66" charset="-120"/>
                <a:ea typeface="華康魏碑體 Std W7" pitchFamily="66" charset="-120"/>
                <a:sym typeface="Wingdings"/>
              </a:rPr>
              <a:t> 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  <a:sym typeface="Wingdings"/>
              </a:rPr>
              <a:t>新約時施洗約翰也召門徒 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  <a:sym typeface="Wingdings"/>
              </a:rPr>
              <a:t>(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  <a:sym typeface="Wingdings"/>
              </a:rPr>
              <a:t>參太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  <a:sym typeface="Wingdings"/>
              </a:rPr>
              <a:t>9:14)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4400" y="3911025"/>
            <a:ext cx="3717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華康魏碑體 Std W7" pitchFamily="66" charset="-120"/>
                <a:ea typeface="華康魏碑體 Std W7" pitchFamily="66" charset="-120"/>
                <a:sym typeface="Wingdings"/>
              </a:rPr>
              <a:t></a:t>
            </a:r>
            <a:r>
              <a:rPr lang="zh-TW" altLang="en-US" sz="3200" dirty="0" smtClean="0">
                <a:latin typeface="華康魏碑體 Std W7" pitchFamily="66" charset="-120"/>
                <a:ea typeface="華康魏碑體 Std W7" pitchFamily="66" charset="-120"/>
                <a:sym typeface="Wingdings"/>
              </a:rPr>
              <a:t> 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  <a:sym typeface="Wingdings"/>
              </a:rPr>
              <a:t>主耶穌呼召門徒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982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7" grpId="0"/>
      <p:bldP spid="18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rgbClr val="FBEAC7"/>
            </a:gs>
            <a:gs pos="4000">
              <a:srgbClr val="FEE7F2"/>
            </a:gs>
            <a:gs pos="13000">
              <a:srgbClr val="FAC77D"/>
            </a:gs>
            <a:gs pos="56000">
              <a:srgbClr val="FBA97D"/>
            </a:gs>
            <a:gs pos="78000">
              <a:srgbClr val="FBD49C"/>
            </a:gs>
            <a:gs pos="100000">
              <a:srgbClr val="FEE7F2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3672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二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.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 </a:t>
            </a:r>
            <a:r>
              <a:rPr lang="zh-TW" alt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作門徒的意義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762000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  <a:sym typeface="Wingdings"/>
              </a:rPr>
              <a:t>1.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「門徒」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=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 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追隨者、跟從耶穌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990" y="1371600"/>
            <a:ext cx="3621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「門徒」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(Disciple)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3200400"/>
            <a:ext cx="46730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「凡不背著自己的十字架來</a:t>
            </a:r>
            <a:endParaRPr lang="en-US" altLang="zh-TW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  <a:p>
            <a:r>
              <a:rPr lang="en-US" altLang="zh-TW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 </a:t>
            </a:r>
            <a:r>
              <a:rPr lang="en-US" altLang="zh-TW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 </a:t>
            </a:r>
            <a:r>
              <a:rPr lang="zh-TW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跟從我的，也不能作我的</a:t>
            </a:r>
            <a:endParaRPr lang="en-US" altLang="zh-TW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  <a:p>
            <a:r>
              <a:rPr lang="en-US" altLang="zh-TW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 </a:t>
            </a:r>
            <a:r>
              <a:rPr lang="en-US" altLang="zh-TW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 </a:t>
            </a:r>
            <a:r>
              <a:rPr lang="zh-TW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門徒」</a:t>
            </a:r>
            <a:r>
              <a:rPr lang="en-US" altLang="zh-TW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(</a:t>
            </a:r>
            <a:r>
              <a:rPr lang="zh-TW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路</a:t>
            </a:r>
            <a:r>
              <a:rPr lang="en-US" altLang="zh-TW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14:27)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2016040"/>
            <a:ext cx="4083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  <a:sym typeface="Wingdings"/>
              </a:rPr>
              <a:t>2.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  <a:sym typeface="Wingdings"/>
              </a:rPr>
              <a:t> 需接受裝備及訓練</a:t>
            </a:r>
            <a:endPara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  <a:sym typeface="Wingding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40078" y="2615625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  <a:sym typeface="Wingdings"/>
              </a:rPr>
              <a:t>3.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  <a:sym typeface="Wingdings"/>
              </a:rPr>
              <a:t> 肯付代價，為主犧牲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890283" y="1572768"/>
            <a:ext cx="596117" cy="3322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50016" y="1433155"/>
            <a:ext cx="3236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Discipline (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紀律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  <p:pic>
        <p:nvPicPr>
          <p:cNvPr id="5122" name="Picture 2" descr="http://www.achristianhome.org/SEWING_and_Craft_Basket/Sewing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156008"/>
            <a:ext cx="2495604" cy="205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embracingbeauty.com/wp-content/uploads/2011/06/Threading-a-need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287" y="2125528"/>
            <a:ext cx="3361313" cy="208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40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8" grpId="0"/>
      <p:bldP spid="23" grpId="0"/>
      <p:bldP spid="3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rgbClr val="FBEAC7"/>
            </a:gs>
            <a:gs pos="4000">
              <a:srgbClr val="FEE7F2"/>
            </a:gs>
            <a:gs pos="13000">
              <a:srgbClr val="FAC77D"/>
            </a:gs>
            <a:gs pos="56000">
              <a:srgbClr val="FBA97D"/>
            </a:gs>
            <a:gs pos="78000">
              <a:srgbClr val="FBD49C"/>
            </a:gs>
            <a:gs pos="100000">
              <a:srgbClr val="FEE7F2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010" y="863025"/>
            <a:ext cx="6938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魏碑體 Std W7" pitchFamily="66" charset="-120"/>
                <a:ea typeface="華康魏碑體 Std W7" pitchFamily="66" charset="-120"/>
                <a:sym typeface="Wingdings"/>
              </a:rPr>
              <a:t> 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你願意失去家庭和父親的祝福嗎？</a:t>
            </a:r>
            <a:r>
              <a:rPr lang="zh-TW" altLang="en-US" sz="3200" dirty="0" smtClean="0">
                <a:latin typeface="華康魏碑體 Std W7" pitchFamily="66" charset="-120"/>
                <a:ea typeface="華康魏碑體 Std W7" pitchFamily="66" charset="-120"/>
              </a:rPr>
              <a:t> </a:t>
            </a:r>
            <a:endParaRPr lang="en-US" sz="3200" dirty="0">
              <a:latin typeface="華康魏碑體 Std W7" pitchFamily="66" charset="-120"/>
              <a:ea typeface="華康魏碑體 Std W7" pitchFamily="66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04800"/>
            <a:ext cx="7160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向申請受浸的初信者所發的七個問題：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815" y="1396425"/>
            <a:ext cx="5296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魏碑體 Std W7" pitchFamily="66" charset="-120"/>
                <a:ea typeface="華康魏碑體 Std W7" pitchFamily="66" charset="-120"/>
                <a:sym typeface="Wingdings"/>
              </a:rPr>
              <a:t> 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你願意失去你的工作嗎？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7790" y="1894582"/>
            <a:ext cx="86116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魏碑體 Std W7" pitchFamily="66" charset="-120"/>
                <a:ea typeface="華康魏碑體 Std W7" pitchFamily="66" charset="-120"/>
                <a:sym typeface="Wingdings"/>
              </a:rPr>
              <a:t> 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你願意寬恕那些逼迫你的人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,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向他們傳達基督</a:t>
            </a:r>
            <a:endParaRPr lang="en-US" altLang="zh-TW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  <a:p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 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 的愛嗎？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8740" y="2920425"/>
            <a:ext cx="5707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魏碑體 Std W7" pitchFamily="66" charset="-120"/>
                <a:ea typeface="華康魏碑體 Std W7" pitchFamily="66" charset="-120"/>
                <a:sym typeface="Wingdings"/>
              </a:rPr>
              <a:t> 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你願意為主拿出奉獻來嗎？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3453825"/>
            <a:ext cx="6527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魏碑體 Std W7" pitchFamily="66" charset="-120"/>
                <a:ea typeface="華康魏碑體 Std W7" pitchFamily="66" charset="-120"/>
                <a:sym typeface="Wingdings"/>
              </a:rPr>
              <a:t> 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你願意為你的信仰被人毆打嗎？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3987225"/>
            <a:ext cx="4065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魏碑體 Std W7" pitchFamily="66" charset="-120"/>
                <a:ea typeface="華康魏碑體 Std W7" pitchFamily="66" charset="-120"/>
                <a:sym typeface="Wingdings"/>
              </a:rPr>
              <a:t> 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你願意去坐牢嗎？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4520625"/>
            <a:ext cx="4475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魏碑體 Std W7" pitchFamily="66" charset="-120"/>
                <a:ea typeface="華康魏碑體 Std W7" pitchFamily="66" charset="-120"/>
                <a:sym typeface="Wingdings"/>
              </a:rPr>
              <a:t> 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你願意為主殉道嗎？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560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812</Words>
  <Application>Microsoft Office PowerPoint</Application>
  <PresentationFormat>On-screen Show (4:3)</PresentationFormat>
  <Paragraphs>87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華康硬黑體 Std W7</vt:lpstr>
      <vt:lpstr>文鼎粗圓</vt:lpstr>
      <vt:lpstr>Calibri</vt:lpstr>
      <vt:lpstr>華康魏碑體 Std W7</vt:lpstr>
      <vt:lpstr>新細明體</vt:lpstr>
      <vt:lpstr>Wingdings</vt:lpstr>
      <vt:lpstr>SimSun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Balex</dc:creator>
  <cp:lastModifiedBy>Balex</cp:lastModifiedBy>
  <cp:revision>45</cp:revision>
  <dcterms:created xsi:type="dcterms:W3CDTF">2012-06-28T00:54:57Z</dcterms:created>
  <dcterms:modified xsi:type="dcterms:W3CDTF">2013-09-19T17:17:18Z</dcterms:modified>
</cp:coreProperties>
</file>