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"/>
  </p:notesMasterIdLst>
  <p:sldIdLst>
    <p:sldId id="257" r:id="rId2"/>
    <p:sldId id="282" r:id="rId3"/>
    <p:sldId id="284" r:id="rId4"/>
    <p:sldId id="288" r:id="rId5"/>
    <p:sldId id="285" r:id="rId6"/>
    <p:sldId id="287" r:id="rId7"/>
    <p:sldId id="286" r:id="rId8"/>
    <p:sldId id="290" r:id="rId9"/>
    <p:sldId id="289" r:id="rId10"/>
    <p:sldId id="291" r:id="rId11"/>
    <p:sldId id="283" r:id="rId12"/>
    <p:sldId id="292" r:id="rId13"/>
    <p:sldId id="293" r:id="rId14"/>
    <p:sldId id="29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8D6FB-FAE4-495B-8925-10BA441AD462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72F4A-ED5B-4CBA-BD51-5E127B500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72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3BF8-25CE-441B-BF8A-3A8BDBA35C17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BC2-A0B0-4C28-9614-780FB5368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0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3BF8-25CE-441B-BF8A-3A8BDBA35C17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BC2-A0B0-4C28-9614-780FB5368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3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3BF8-25CE-441B-BF8A-3A8BDBA35C17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BC2-A0B0-4C28-9614-780FB5368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80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3BF8-25CE-441B-BF8A-3A8BDBA35C17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BC2-A0B0-4C28-9614-780FB5368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4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3BF8-25CE-441B-BF8A-3A8BDBA35C17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BC2-A0B0-4C28-9614-780FB5368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1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3BF8-25CE-441B-BF8A-3A8BDBA35C17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BC2-A0B0-4C28-9614-780FB5368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1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3BF8-25CE-441B-BF8A-3A8BDBA35C17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BC2-A0B0-4C28-9614-780FB5368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5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3BF8-25CE-441B-BF8A-3A8BDBA35C17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BC2-A0B0-4C28-9614-780FB5368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3BF8-25CE-441B-BF8A-3A8BDBA35C17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BC2-A0B0-4C28-9614-780FB5368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6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3BF8-25CE-441B-BF8A-3A8BDBA35C17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BC2-A0B0-4C28-9614-780FB5368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9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3BF8-25CE-441B-BF8A-3A8BDBA35C17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BC2-A0B0-4C28-9614-780FB5368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1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A3BF8-25CE-441B-BF8A-3A8BDBA35C17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7BBC2-A0B0-4C28-9614-780FB5368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77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8600"/>
            <a:ext cx="8077200" cy="5181600"/>
          </a:xfrm>
        </p:spPr>
        <p:txBody>
          <a:bodyPr>
            <a:normAutofit/>
          </a:bodyPr>
          <a:lstStyle/>
          <a:p>
            <a:r>
              <a:rPr lang="zh-CN" altLang="en-US" sz="3600" b="1" dirty="0" smtClean="0"/>
              <a:t>學天</a:t>
            </a:r>
            <a:r>
              <a:rPr lang="zh-CN" altLang="en-US" sz="3600" b="1" dirty="0" smtClean="0"/>
              <a:t>父的心</a:t>
            </a:r>
            <a:r>
              <a:rPr lang="en-US" altLang="zh-CN" sz="3600" b="1" dirty="0" smtClean="0"/>
              <a:t>…</a:t>
            </a:r>
            <a:r>
              <a:rPr lang="zh-CN" altLang="en-US" sz="3600" b="1" dirty="0" smtClean="0"/>
              <a:t>向失喪的人伸出雙手</a:t>
            </a:r>
            <a:endParaRPr lang="en-US" sz="3600" b="1" dirty="0" smtClean="0"/>
          </a:p>
          <a:p>
            <a:r>
              <a:rPr lang="en-US" sz="2800" b="1" dirty="0" smtClean="0"/>
              <a:t>The Father’s Heart. . . Reaching the Lost</a:t>
            </a:r>
          </a:p>
          <a:p>
            <a:pPr algn="l"/>
            <a:endParaRPr lang="en-US" altLang="zh-CN" sz="2800" dirty="0" smtClean="0">
              <a:latin typeface="Times New Roman" panose="02020603050405020304" pitchFamily="18" charset="0"/>
              <a:ea typeface="DFPHKStdKai-B5" panose="03000500000000000000" pitchFamily="66" charset="-128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路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15:1-2</a:t>
            </a:r>
          </a:p>
          <a:p>
            <a:pPr algn="l"/>
            <a:r>
              <a:rPr lang="zh-TW" altLang="en-US" sz="2800" dirty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眾稅吏和罪人、都挨近耶穌要聽他講道。法利賽人和文士、私下議論說、這個人接待罪人、又同他們喫飯。</a:t>
            </a:r>
            <a:endParaRPr lang="en-US" sz="2500" dirty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48006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(Luke 15:1-2)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33311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8600"/>
            <a:ext cx="8077200" cy="6477000"/>
          </a:xfrm>
        </p:spPr>
        <p:txBody>
          <a:bodyPr>
            <a:normAutofit fontScale="62500" lnSpcReduction="20000"/>
          </a:bodyPr>
          <a:lstStyle/>
          <a:p>
            <a:r>
              <a:rPr lang="zh-CN" altLang="en-US" sz="5800" b="1" dirty="0" smtClean="0"/>
              <a:t>學天</a:t>
            </a:r>
            <a:r>
              <a:rPr lang="zh-CN" altLang="en-US" sz="5800" b="1" dirty="0"/>
              <a:t>父的心</a:t>
            </a:r>
            <a:r>
              <a:rPr lang="en-US" altLang="zh-CN" sz="5800" b="1" dirty="0"/>
              <a:t>…</a:t>
            </a:r>
            <a:r>
              <a:rPr lang="zh-CN" altLang="en-US" sz="5800" b="1" dirty="0"/>
              <a:t>向失喪的人伸出雙</a:t>
            </a:r>
            <a:r>
              <a:rPr lang="zh-CN" altLang="en-US" sz="5800" b="1" dirty="0" smtClean="0"/>
              <a:t>手</a:t>
            </a:r>
            <a:endParaRPr lang="en-US" sz="5800" b="1" dirty="0"/>
          </a:p>
          <a:p>
            <a:r>
              <a:rPr lang="en-US" sz="4500" b="1" dirty="0" smtClean="0"/>
              <a:t>The Father’s Heart. . . Reaching the Lost</a:t>
            </a:r>
          </a:p>
          <a:p>
            <a:pPr algn="l"/>
            <a:endParaRPr lang="en-US" sz="4000" b="1" dirty="0" smtClean="0"/>
          </a:p>
          <a:p>
            <a:pPr algn="l"/>
            <a:r>
              <a:rPr lang="zh-CN" altLang="en-US" sz="5100" b="1" dirty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三種</a:t>
            </a:r>
            <a:r>
              <a:rPr lang="zh-CN" altLang="en-US" sz="5100" b="1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人</a:t>
            </a:r>
            <a:endParaRPr lang="en-US" altLang="zh-CN" sz="5100" b="1" dirty="0" smtClean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5100" b="1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不參與、旁觀者</a:t>
            </a:r>
            <a:endParaRPr lang="en-US" altLang="zh-CN" sz="5100" b="1" dirty="0" smtClean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5100" b="1" dirty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責</a:t>
            </a:r>
            <a:r>
              <a:rPr lang="zh-CN" altLang="en-US" sz="5100" b="1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備和懲罰</a:t>
            </a:r>
            <a:endParaRPr lang="en-US" altLang="zh-CN" sz="5100" b="1" dirty="0" smtClean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5100" b="1" dirty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關</a:t>
            </a:r>
            <a:r>
              <a:rPr lang="zh-CN" altLang="en-US" sz="5100" b="1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注在幫助受傷的人</a:t>
            </a:r>
            <a:endParaRPr lang="en-US" altLang="zh-CN" sz="5100" b="1" dirty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  <a:p>
            <a:pPr algn="l"/>
            <a:endParaRPr lang="en-US" altLang="zh-CN" sz="5100" b="1" dirty="0" smtClean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  <a:p>
            <a:pPr algn="l"/>
            <a:r>
              <a:rPr lang="zh-CN" altLang="en-US" sz="5100" b="1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你是哪一種人？</a:t>
            </a:r>
            <a:endParaRPr lang="en-US" altLang="zh-CN" sz="5100" b="1" dirty="0" smtClean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algn="l"/>
            <a:r>
              <a:rPr lang="en-US" sz="2800" dirty="0" smtClean="0"/>
              <a:t>3 Groups of People</a:t>
            </a:r>
            <a:endParaRPr lang="en-US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One is uninvolved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One is assigning blame and punishment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One is only concerned is helping the hurt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 smtClean="0"/>
              <a:t>Which one are you?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564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8600"/>
            <a:ext cx="8077200" cy="5181600"/>
          </a:xfrm>
        </p:spPr>
        <p:txBody>
          <a:bodyPr>
            <a:normAutofit/>
          </a:bodyPr>
          <a:lstStyle/>
          <a:p>
            <a:r>
              <a:rPr lang="zh-CN" altLang="en-US" sz="3600" b="1" dirty="0" smtClean="0"/>
              <a:t>學天</a:t>
            </a:r>
            <a:r>
              <a:rPr lang="zh-CN" altLang="en-US" sz="3600" b="1" dirty="0"/>
              <a:t>父的心</a:t>
            </a:r>
            <a:r>
              <a:rPr lang="en-US" altLang="zh-CN" sz="3600" b="1" dirty="0"/>
              <a:t>…</a:t>
            </a:r>
            <a:r>
              <a:rPr lang="zh-CN" altLang="en-US" sz="3600" b="1" dirty="0"/>
              <a:t>向失喪的人伸出雙</a:t>
            </a:r>
            <a:r>
              <a:rPr lang="zh-CN" altLang="en-US" sz="3600" b="1" dirty="0" smtClean="0"/>
              <a:t>手</a:t>
            </a:r>
            <a:endParaRPr lang="en-US" sz="3600" b="1" dirty="0"/>
          </a:p>
          <a:p>
            <a:r>
              <a:rPr lang="en-US" sz="2500" b="1" dirty="0"/>
              <a:t>The Father’s Heart. . . Reaching the </a:t>
            </a:r>
            <a:r>
              <a:rPr lang="en-US" sz="2500" b="1" dirty="0" smtClean="0"/>
              <a:t>Lost</a:t>
            </a:r>
            <a:endParaRPr lang="en-US" sz="2500" b="1" dirty="0"/>
          </a:p>
          <a:p>
            <a:pPr algn="l"/>
            <a:endParaRPr lang="en-US" sz="2500" b="1" dirty="0" smtClean="0"/>
          </a:p>
          <a:p>
            <a:pPr marL="571500" indent="-571500" algn="l">
              <a:buAutoNum type="romanUcPeriod" startAt="2"/>
            </a:pPr>
            <a:r>
              <a:rPr lang="zh-CN" altLang="en-US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尋</a:t>
            </a:r>
            <a:r>
              <a:rPr lang="zh-CN" altLang="en-US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求失喪的人，需要</a:t>
            </a:r>
            <a:r>
              <a:rPr lang="zh-CN" altLang="en-US" u="sng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下功</a:t>
            </a:r>
            <a:r>
              <a:rPr lang="zh-CN" altLang="en-US" u="sng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夫</a:t>
            </a:r>
            <a:endParaRPr lang="en-US" altLang="zh-CN" u="sng" dirty="0" smtClean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  <a:p>
            <a:pPr marL="571500" indent="-571500" algn="l">
              <a:lnSpc>
                <a:spcPct val="160000"/>
              </a:lnSpc>
              <a:buAutoNum type="romanUcPeriod" startAt="2"/>
            </a:pPr>
            <a:r>
              <a:rPr lang="en-US" sz="2400" dirty="0" smtClean="0"/>
              <a:t>To </a:t>
            </a:r>
            <a:r>
              <a:rPr lang="en-US" sz="2400" dirty="0" smtClean="0"/>
              <a:t>Reach the Lost It Takes </a:t>
            </a:r>
            <a:r>
              <a:rPr lang="en-US" sz="2400" u="sng" dirty="0" smtClean="0"/>
              <a:t>EFFORT</a:t>
            </a:r>
          </a:p>
          <a:p>
            <a:pPr algn="l">
              <a:lnSpc>
                <a:spcPct val="150000"/>
              </a:lnSpc>
            </a:pPr>
            <a:r>
              <a:rPr lang="zh-CN" altLang="en-US" sz="26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路</a:t>
            </a:r>
            <a:r>
              <a:rPr lang="en-US" altLang="zh-CN" sz="26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15</a:t>
            </a:r>
            <a:r>
              <a:rPr lang="zh-CN" altLang="en-US" sz="26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：</a:t>
            </a:r>
            <a:r>
              <a:rPr lang="en-US" altLang="zh-CN" sz="26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3-5</a:t>
            </a:r>
            <a:endParaRPr lang="en-US" altLang="zh-CN" sz="2600" u="sng" dirty="0" smtClean="0">
              <a:latin typeface="Times New Roman" panose="02020603050405020304" pitchFamily="18" charset="0"/>
              <a:ea typeface="DFPHKStdKai-B5" panose="03000500000000000000" pitchFamily="66" charset="-128"/>
              <a:cs typeface="Times New Roman" panose="02020603050405020304" pitchFamily="18" charset="0"/>
            </a:endParaRPr>
          </a:p>
          <a:p>
            <a:pPr algn="l"/>
            <a:r>
              <a:rPr lang="zh-TW" altLang="en-US" sz="2600" dirty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耶穌就用比喻、說、你們中間誰有一百隻羊、失去一隻、不把這九十九隻撇在曠野、去找那失去的羊直到找著呢。找著了、就歡歡喜喜的扛在肩上、回到家裡。</a:t>
            </a:r>
            <a:r>
              <a:rPr lang="zh-TW" altLang="en-US" sz="2800" dirty="0"/>
              <a:t> 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620486" y="5584763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(Luke 15:3-5)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1855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8600"/>
            <a:ext cx="8077200" cy="5410200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3900" b="1" dirty="0" smtClean="0"/>
              <a:t>學天</a:t>
            </a:r>
            <a:r>
              <a:rPr lang="zh-CN" altLang="en-US" sz="3900" b="1" dirty="0"/>
              <a:t>父的心</a:t>
            </a:r>
            <a:r>
              <a:rPr lang="en-US" altLang="zh-CN" sz="3900" b="1" dirty="0"/>
              <a:t>…</a:t>
            </a:r>
            <a:r>
              <a:rPr lang="zh-CN" altLang="en-US" sz="3900" b="1" dirty="0"/>
              <a:t>向失喪的人伸出雙</a:t>
            </a:r>
            <a:r>
              <a:rPr lang="zh-CN" altLang="en-US" sz="3900" b="1" dirty="0" smtClean="0"/>
              <a:t>手</a:t>
            </a:r>
            <a:endParaRPr lang="en-US" sz="3900" b="1" dirty="0"/>
          </a:p>
          <a:p>
            <a:r>
              <a:rPr lang="en-US" sz="2800" b="1" dirty="0"/>
              <a:t>The Father’s Heart. . . Reaching the </a:t>
            </a:r>
            <a:r>
              <a:rPr lang="en-US" sz="2800" b="1" dirty="0" smtClean="0"/>
              <a:t>Lost</a:t>
            </a:r>
            <a:endParaRPr lang="en-US" sz="2800" b="1" dirty="0"/>
          </a:p>
          <a:p>
            <a:pPr marL="571500" indent="-571500" algn="l">
              <a:lnSpc>
                <a:spcPct val="210000"/>
              </a:lnSpc>
              <a:buAutoNum type="romanUcPeriod" startAt="2"/>
            </a:pPr>
            <a:r>
              <a:rPr lang="zh-CN" altLang="en-US" sz="3000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尋求失喪的人，需要</a:t>
            </a:r>
            <a:r>
              <a:rPr lang="zh-CN" altLang="en-US" sz="3000" u="sng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下功夫</a:t>
            </a:r>
            <a:endParaRPr lang="en-US" altLang="zh-CN" sz="3000" u="sng" dirty="0" smtClean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  <a:p>
            <a:pPr algn="l"/>
            <a:r>
              <a:rPr lang="en-US" altLang="zh-CN" sz="2800" dirty="0" smtClean="0"/>
              <a:t>II.    </a:t>
            </a:r>
            <a:r>
              <a:rPr lang="en-US" sz="2400" dirty="0" smtClean="0"/>
              <a:t>To Reach the Lost It Takes </a:t>
            </a:r>
            <a:r>
              <a:rPr lang="en-US" sz="2400" u="sng" dirty="0" smtClean="0"/>
              <a:t>EFFORT</a:t>
            </a:r>
          </a:p>
          <a:p>
            <a:pPr algn="l">
              <a:lnSpc>
                <a:spcPct val="150000"/>
              </a:lnSpc>
            </a:pPr>
            <a:r>
              <a:rPr lang="zh-CN" altLang="en-US" sz="26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路</a:t>
            </a:r>
            <a:r>
              <a:rPr lang="en-US" altLang="zh-CN" sz="26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15</a:t>
            </a:r>
            <a:r>
              <a:rPr lang="zh-CN" altLang="en-US" sz="26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：</a:t>
            </a:r>
            <a:r>
              <a:rPr lang="en-US" altLang="zh-CN" sz="26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zh-TW" altLang="en-US" sz="2600" dirty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你們中間誰有一百隻羊、失去一隻、不把這九十九</a:t>
            </a:r>
            <a:r>
              <a:rPr lang="zh-TW" altLang="en-US" sz="2600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隻撇</a:t>
            </a:r>
            <a:r>
              <a:rPr lang="zh-TW" altLang="en-US" sz="2600" dirty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在曠野、去找那失去的羊直到找著呢</a:t>
            </a:r>
            <a:r>
              <a:rPr lang="zh-TW" altLang="en-US" sz="2600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。</a:t>
            </a:r>
            <a:endParaRPr lang="en-US" altLang="zh-TW" sz="2600" dirty="0" smtClean="0">
              <a:latin typeface="Times New Roman" panose="02020603050405020304" pitchFamily="18" charset="0"/>
              <a:ea typeface="DFPHKStdKai-B5" panose="03000500000000000000" pitchFamily="66" charset="-128"/>
              <a:cs typeface="Times New Roman" panose="02020603050405020304" pitchFamily="18" charset="0"/>
            </a:endParaRPr>
          </a:p>
          <a:p>
            <a:pPr algn="l">
              <a:lnSpc>
                <a:spcPct val="160000"/>
              </a:lnSpc>
            </a:pPr>
            <a:r>
              <a:rPr lang="zh-CN" altLang="en-US" sz="26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路</a:t>
            </a:r>
            <a:r>
              <a:rPr lang="en-US" altLang="zh-CN" sz="26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15</a:t>
            </a:r>
            <a:r>
              <a:rPr lang="zh-CN" altLang="en-US" sz="26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：</a:t>
            </a:r>
            <a:r>
              <a:rPr lang="en-US" altLang="zh-CN" sz="26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8</a:t>
            </a:r>
          </a:p>
          <a:p>
            <a:pPr algn="l"/>
            <a:r>
              <a:rPr lang="zh-TW" altLang="en-US" sz="2600" dirty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或是一個</a:t>
            </a:r>
            <a:r>
              <a:rPr lang="zh-TW" altLang="en-US" sz="2600" dirty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婦人、有十塊錢、若失落一塊、豈不點上燈、打掃屋子、細細的找、直到找著麼。</a:t>
            </a:r>
            <a:endParaRPr lang="en-US" sz="2600" u="sng" dirty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6057" y="5715000"/>
            <a:ext cx="807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(Luke 15:4)</a:t>
            </a:r>
            <a:endParaRPr lang="en-US" sz="2000" dirty="0"/>
          </a:p>
          <a:p>
            <a:r>
              <a:rPr lang="en-US" sz="2000" b="1" i="1" dirty="0" smtClean="0"/>
              <a:t>(Luke 15:8)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03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8600"/>
            <a:ext cx="8077200" cy="5791200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3900" b="1" dirty="0" smtClean="0"/>
              <a:t>學天</a:t>
            </a:r>
            <a:r>
              <a:rPr lang="zh-CN" altLang="en-US" sz="3900" b="1" dirty="0"/>
              <a:t>父的心</a:t>
            </a:r>
            <a:r>
              <a:rPr lang="en-US" altLang="zh-CN" sz="3900" b="1" dirty="0"/>
              <a:t>…</a:t>
            </a:r>
            <a:r>
              <a:rPr lang="zh-CN" altLang="en-US" sz="3900" b="1" dirty="0"/>
              <a:t>向失喪的人伸出雙手</a:t>
            </a:r>
            <a:endParaRPr lang="en-US" sz="3900" b="1" dirty="0"/>
          </a:p>
          <a:p>
            <a:r>
              <a:rPr lang="en-US" sz="2800" b="1" dirty="0"/>
              <a:t>The Father’s Heart. . . Reaching the Lost</a:t>
            </a:r>
            <a:endParaRPr lang="en-US" sz="2800" b="1" dirty="0" smtClean="0"/>
          </a:p>
          <a:p>
            <a:pPr algn="l">
              <a:lnSpc>
                <a:spcPct val="210000"/>
              </a:lnSpc>
            </a:pPr>
            <a:r>
              <a:rPr lang="en-US" sz="2800" dirty="0" smtClean="0"/>
              <a:t>III.  </a:t>
            </a:r>
            <a:r>
              <a:rPr lang="zh-CN" altLang="en-US" sz="2800" dirty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尋</a:t>
            </a:r>
            <a:r>
              <a:rPr lang="zh-CN" altLang="en-US" sz="2800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求失喪的人，需要</a:t>
            </a:r>
            <a:r>
              <a:rPr lang="zh-CN" altLang="en-US" sz="2800" u="sng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堅持</a:t>
            </a:r>
            <a:endParaRPr lang="en-US" sz="2800" u="sng" dirty="0" smtClean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  <a:p>
            <a:pPr marL="571500" indent="-571500" algn="l">
              <a:buAutoNum type="romanUcPeriod" startAt="3"/>
            </a:pPr>
            <a:r>
              <a:rPr lang="en-US" sz="2400" dirty="0" smtClean="0"/>
              <a:t>To Reach the Lost It Takes </a:t>
            </a:r>
            <a:r>
              <a:rPr lang="en-US" sz="2400" u="sng" dirty="0" smtClean="0"/>
              <a:t>PERSISTENCE</a:t>
            </a:r>
          </a:p>
          <a:p>
            <a:pPr algn="l">
              <a:lnSpc>
                <a:spcPct val="170000"/>
              </a:lnSpc>
            </a:pPr>
            <a:r>
              <a:rPr lang="zh-CN" altLang="en-US" sz="24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路</a:t>
            </a:r>
            <a:r>
              <a:rPr lang="en-US" altLang="zh-CN" sz="24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15</a:t>
            </a:r>
            <a:r>
              <a:rPr lang="zh-CN" altLang="en-US" sz="24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：</a:t>
            </a:r>
            <a:r>
              <a:rPr lang="en-US" altLang="zh-CN" sz="24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5-7</a:t>
            </a:r>
          </a:p>
          <a:p>
            <a:pPr algn="l"/>
            <a:r>
              <a:rPr lang="zh-TW" altLang="en-US" sz="2400" dirty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找著了、就歡歡喜喜的扛在肩上、回到家裡。 就請朋友鄰舍來、對他們說、我失去的羊已經找著了、你們和我一同歡喜罷。 我告訴你們、一個罪人悔改、在天</a:t>
            </a:r>
            <a:r>
              <a:rPr lang="zh-TW" altLang="en-US" sz="2400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上也</a:t>
            </a:r>
            <a:r>
              <a:rPr lang="zh-TW" altLang="en-US" sz="2400" dirty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要這樣為他歡喜、較比為九十九個不用悔改的義人、歡喜更大</a:t>
            </a:r>
            <a:r>
              <a:rPr lang="zh-TW" altLang="en-US" sz="2400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latin typeface="Times New Roman" panose="02020603050405020304" pitchFamily="18" charset="0"/>
              <a:ea typeface="DFPHKStdKai-B5" panose="03000500000000000000" pitchFamily="66" charset="-128"/>
              <a:cs typeface="Times New Roman" panose="02020603050405020304" pitchFamily="18" charset="0"/>
            </a:endParaRPr>
          </a:p>
          <a:p>
            <a:pPr algn="l">
              <a:lnSpc>
                <a:spcPct val="170000"/>
              </a:lnSpc>
            </a:pPr>
            <a:r>
              <a:rPr lang="zh-CN" altLang="en-US" sz="24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路</a:t>
            </a:r>
            <a:r>
              <a:rPr lang="en-US" altLang="zh-CN" sz="24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15</a:t>
            </a:r>
            <a:r>
              <a:rPr lang="zh-CN" altLang="en-US" sz="24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：</a:t>
            </a:r>
            <a:r>
              <a:rPr lang="en-US" altLang="zh-CN" sz="2400" u="sng" dirty="0" smtClean="0">
                <a:latin typeface="Times New Roman" panose="02020603050405020304" pitchFamily="18" charset="0"/>
                <a:ea typeface="DFPHKStdKai-B5" panose="03000500000000000000" pitchFamily="66" charset="-128"/>
                <a:cs typeface="Times New Roman" panose="02020603050405020304" pitchFamily="18" charset="0"/>
              </a:rPr>
              <a:t>9-10</a:t>
            </a:r>
          </a:p>
          <a:p>
            <a:pPr algn="l"/>
            <a:r>
              <a:rPr lang="zh-TW" altLang="en-US" sz="2400" dirty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找著了、就請朋友鄰舍來、對他們說、我失落的那塊錢已經找著了、你們和我一同歡喜罷。 我告訴你們、一個罪人悔改、在　神的使者面前、也是這樣為他歡喜。</a:t>
            </a:r>
            <a:endParaRPr lang="en-US" sz="2400" u="sng" dirty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286" y="5943600"/>
            <a:ext cx="807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(Luke 15:5-7)</a:t>
            </a:r>
            <a:endParaRPr lang="en-US" sz="2000" dirty="0"/>
          </a:p>
          <a:p>
            <a:r>
              <a:rPr lang="en-US" sz="2000" b="1" i="1" dirty="0" smtClean="0"/>
              <a:t>(Luke 15:9-10)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2809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8600"/>
            <a:ext cx="8077200" cy="5181600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3900" b="1" dirty="0" smtClean="0"/>
              <a:t>學天</a:t>
            </a:r>
            <a:r>
              <a:rPr lang="zh-CN" altLang="en-US" sz="3900" b="1" dirty="0"/>
              <a:t>父的心</a:t>
            </a:r>
            <a:r>
              <a:rPr lang="en-US" altLang="zh-CN" sz="3900" b="1" dirty="0"/>
              <a:t>…</a:t>
            </a:r>
            <a:r>
              <a:rPr lang="zh-CN" altLang="en-US" sz="3900" b="1" dirty="0"/>
              <a:t>向失喪的人伸出雙手</a:t>
            </a:r>
            <a:endParaRPr lang="en-US" sz="3900" b="1" dirty="0"/>
          </a:p>
          <a:p>
            <a:r>
              <a:rPr lang="en-US" sz="2800" b="1" dirty="0" smtClean="0"/>
              <a:t>The </a:t>
            </a:r>
            <a:r>
              <a:rPr lang="en-US" sz="2800" b="1" dirty="0"/>
              <a:t>Father’s Heart. . . Reaching the Lost</a:t>
            </a:r>
          </a:p>
          <a:p>
            <a:pPr algn="l"/>
            <a:endParaRPr lang="en-US" b="1" dirty="0" smtClean="0"/>
          </a:p>
          <a:p>
            <a:pPr marL="571500" indent="-571500" algn="l">
              <a:buAutoNum type="romanUcPeriod"/>
            </a:pPr>
            <a:r>
              <a:rPr lang="zh-CN" altLang="en-US" sz="4300" b="1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尋求失喪的人，需要</a:t>
            </a:r>
            <a:r>
              <a:rPr lang="zh-CN" altLang="en-US" sz="4300" b="1" u="sng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同情心</a:t>
            </a:r>
            <a:endParaRPr lang="en-US" altLang="zh-CN" sz="4300" b="1" u="sng" dirty="0" smtClean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  <a:p>
            <a:pPr marL="571500" indent="-571500" algn="l">
              <a:buAutoNum type="romanUcPeriod"/>
            </a:pPr>
            <a:r>
              <a:rPr lang="zh-CN" altLang="en-US" sz="4300" b="1" dirty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尋</a:t>
            </a:r>
            <a:r>
              <a:rPr lang="zh-CN" altLang="en-US" sz="4300" b="1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求失喪的人，需要</a:t>
            </a:r>
            <a:r>
              <a:rPr lang="zh-CN" altLang="en-US" sz="4300" b="1" u="sng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下功夫</a:t>
            </a:r>
            <a:endParaRPr lang="en-US" altLang="zh-CN" sz="4300" b="1" u="sng" dirty="0" smtClean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  <a:p>
            <a:pPr marL="571500" indent="-571500" algn="l">
              <a:buAutoNum type="romanUcPeriod"/>
            </a:pPr>
            <a:r>
              <a:rPr lang="zh-CN" altLang="en-US" sz="4300" b="1" dirty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尋</a:t>
            </a:r>
            <a:r>
              <a:rPr lang="zh-CN" altLang="en-US" sz="4300" b="1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求失喪的人，需要</a:t>
            </a:r>
            <a:r>
              <a:rPr lang="zh-CN" altLang="en-US" sz="4300" b="1" u="sng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堅持</a:t>
            </a:r>
            <a:endParaRPr lang="en-US" sz="4300" b="1" u="sng" dirty="0" smtClean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  <a:p>
            <a:pPr algn="l"/>
            <a:endParaRPr lang="en-US" b="1" dirty="0" smtClean="0"/>
          </a:p>
          <a:p>
            <a:pPr algn="l"/>
            <a:r>
              <a:rPr lang="en-US" sz="2800" dirty="0" smtClean="0"/>
              <a:t>I.    To Reach the Lost We Need </a:t>
            </a:r>
            <a:r>
              <a:rPr lang="en-US" sz="2800" u="sng" dirty="0" smtClean="0"/>
              <a:t>COMPASSION</a:t>
            </a:r>
          </a:p>
          <a:p>
            <a:pPr algn="l"/>
            <a:r>
              <a:rPr lang="en-US" sz="2800" dirty="0" smtClean="0"/>
              <a:t>II</a:t>
            </a:r>
            <a:r>
              <a:rPr lang="en-US" sz="2800" dirty="0"/>
              <a:t>. </a:t>
            </a:r>
            <a:r>
              <a:rPr lang="en-US" sz="2800" dirty="0" smtClean="0"/>
              <a:t>  </a:t>
            </a:r>
            <a:r>
              <a:rPr lang="en-US" sz="2800" dirty="0"/>
              <a:t>To Reach the Lost It Takes </a:t>
            </a:r>
            <a:r>
              <a:rPr lang="en-US" sz="2800" u="sng" dirty="0"/>
              <a:t>EFFORT</a:t>
            </a:r>
          </a:p>
          <a:p>
            <a:pPr algn="l"/>
            <a:r>
              <a:rPr lang="en-US" sz="2800" dirty="0"/>
              <a:t>III.  To Reach the Lost It Takes </a:t>
            </a:r>
            <a:r>
              <a:rPr lang="en-US" sz="2800" u="sng" dirty="0" smtClean="0"/>
              <a:t>PERSISTENCE</a:t>
            </a:r>
            <a:endParaRPr lang="en-US" sz="2800" u="sng" dirty="0"/>
          </a:p>
          <a:p>
            <a:pPr algn="l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81038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8600"/>
            <a:ext cx="8077200" cy="5181600"/>
          </a:xfrm>
        </p:spPr>
        <p:txBody>
          <a:bodyPr>
            <a:normAutofit/>
          </a:bodyPr>
          <a:lstStyle/>
          <a:p>
            <a:r>
              <a:rPr lang="zh-CN" altLang="en-US" sz="3600" b="1" dirty="0" smtClean="0"/>
              <a:t>學天</a:t>
            </a:r>
            <a:r>
              <a:rPr lang="zh-CN" altLang="en-US" sz="3600" b="1" dirty="0"/>
              <a:t>父的心</a:t>
            </a:r>
            <a:r>
              <a:rPr lang="en-US" altLang="zh-CN" sz="3600" b="1" dirty="0"/>
              <a:t>…</a:t>
            </a:r>
            <a:r>
              <a:rPr lang="zh-CN" altLang="en-US" sz="3600" b="1" dirty="0"/>
              <a:t>向失喪的人伸出雙</a:t>
            </a:r>
            <a:r>
              <a:rPr lang="zh-CN" altLang="en-US" sz="3600" b="1" dirty="0" smtClean="0"/>
              <a:t>手</a:t>
            </a:r>
            <a:endParaRPr lang="en-US" sz="3600" b="1" dirty="0"/>
          </a:p>
          <a:p>
            <a:r>
              <a:rPr lang="en-US" sz="2800" b="1" dirty="0" smtClean="0"/>
              <a:t>The Father’s Heart. . . Reaching the Lost</a:t>
            </a:r>
          </a:p>
          <a:p>
            <a:pPr algn="l"/>
            <a:endParaRPr lang="en-US" sz="2800" b="1" dirty="0" smtClean="0"/>
          </a:p>
          <a:p>
            <a:pPr algn="l"/>
            <a:r>
              <a:rPr lang="en-US" altLang="zh-CN" sz="4000" b="1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I. </a:t>
            </a:r>
            <a:r>
              <a:rPr lang="zh-CN" altLang="en-US" sz="4000" b="1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尋求失喪的人，需要</a:t>
            </a:r>
            <a:r>
              <a:rPr lang="zh-CN" altLang="en-US" sz="4000" b="1" u="sng" dirty="0" smtClean="0">
                <a:latin typeface="DFPHKStdKai-B5" panose="03000500000000000000" pitchFamily="66" charset="-128"/>
                <a:ea typeface="DFPHKStdKai-B5" panose="03000500000000000000" pitchFamily="66" charset="-128"/>
                <a:cs typeface="DFPHKStdKai-B5" panose="03000500000000000000" pitchFamily="66" charset="-128"/>
              </a:rPr>
              <a:t>同情心</a:t>
            </a:r>
            <a:endParaRPr lang="en-US" altLang="zh-CN" sz="4000" b="1" u="sng" dirty="0" smtClean="0">
              <a:latin typeface="DFPHKStdKai-B5" panose="03000500000000000000" pitchFamily="66" charset="-128"/>
              <a:ea typeface="DFPHKStdKai-B5" panose="03000500000000000000" pitchFamily="66" charset="-128"/>
              <a:cs typeface="DFPHKStdKai-B5" panose="03000500000000000000" pitchFamily="66" charset="-128"/>
            </a:endParaRPr>
          </a:p>
          <a:p>
            <a:pPr algn="l">
              <a:lnSpc>
                <a:spcPct val="200000"/>
              </a:lnSpc>
            </a:pPr>
            <a:r>
              <a:rPr lang="en-US" sz="2800" dirty="0" smtClean="0"/>
              <a:t>I</a:t>
            </a:r>
            <a:r>
              <a:rPr lang="en-US" sz="2800" dirty="0" smtClean="0"/>
              <a:t>.  To Reach the Lost We Need </a:t>
            </a:r>
            <a:r>
              <a:rPr lang="en-US" sz="2800" u="sng" dirty="0" smtClean="0"/>
              <a:t>COMPASSION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342808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" y="685800"/>
            <a:ext cx="7943137" cy="484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7162800" cy="477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3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298579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0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86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40326"/>
            <a:ext cx="7772400" cy="542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51164"/>
            <a:ext cx="7816065" cy="521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635391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01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3149</TotalTime>
  <Words>767</Words>
  <Application>Microsoft Office PowerPoint</Application>
  <PresentationFormat>On-screen Show (4:3)</PresentationFormat>
  <Paragraphs>65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PastorO1</dc:creator>
  <cp:lastModifiedBy>Helen1</cp:lastModifiedBy>
  <cp:revision>43</cp:revision>
  <dcterms:created xsi:type="dcterms:W3CDTF">2013-06-23T18:02:26Z</dcterms:created>
  <dcterms:modified xsi:type="dcterms:W3CDTF">2013-10-25T18:06:16Z</dcterms:modified>
</cp:coreProperties>
</file>