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774" r:id="rId2"/>
  </p:sldMasterIdLst>
  <p:notesMasterIdLst>
    <p:notesMasterId r:id="rId16"/>
  </p:notesMasterIdLst>
  <p:sldIdLst>
    <p:sldId id="256" r:id="rId3"/>
    <p:sldId id="314" r:id="rId4"/>
    <p:sldId id="257" r:id="rId5"/>
    <p:sldId id="258" r:id="rId6"/>
    <p:sldId id="259" r:id="rId7"/>
    <p:sldId id="260" r:id="rId8"/>
    <p:sldId id="262" r:id="rId9"/>
    <p:sldId id="315" r:id="rId10"/>
    <p:sldId id="263" r:id="rId11"/>
    <p:sldId id="310" r:id="rId12"/>
    <p:sldId id="311" r:id="rId13"/>
    <p:sldId id="312" r:id="rId14"/>
    <p:sldId id="31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50A"/>
    <a:srgbClr val="244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4"/>
    <p:restoredTop sz="86043"/>
  </p:normalViewPr>
  <p:slideViewPr>
    <p:cSldViewPr snapToGrid="0" snapToObjects="1">
      <p:cViewPr>
        <p:scale>
          <a:sx n="110" d="100"/>
          <a:sy n="110" d="100"/>
        </p:scale>
        <p:origin x="272" y="1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3829C-69D3-534F-9C97-98DCA4936CF7}" type="datetimeFigureOut">
              <a:rPr lang="en-US" smtClean="0"/>
              <a:t>6/5/16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4FEDF-953A-5F4A-865A-6E5C47F7E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7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4FEDF-953A-5F4A-865A-6E5C47F7ED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0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4FEDF-953A-5F4A-865A-6E5C47F7ED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4FEDF-953A-5F4A-865A-6E5C47F7ED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93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73F94-D01F-4C42-8496-1A8FC932FA4E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71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92554-A57A-43F9-8AB4-0079884875BE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501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39367-F09A-4A14-ADB9-54BA61144905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599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E02CA-4C76-4D64-8CF4-362C049B14D6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15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6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2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8744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2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7256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50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30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5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F7B49-DF1E-4179-91CF-421626BDB54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57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B5D95-A28B-4F22-86F3-1824FF06A63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2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AE567-E864-4AE8-8CC0-BA3BDB593DE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83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DBDFB-E9F2-4BA6-B2EC-7282BCEC9C4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F2DA9-C8B6-4F7E-AD86-1244ADE5E48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15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5DA3-6AD2-4CD6-B664-641FFD0786A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3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0806D-60A7-431B-80A1-4EE6A5B0EC4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56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343B5-A937-44E3-AFF7-9FEDF2C1D9D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69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6BCA9-284F-4302-9D5F-02DBA43EB4B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52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58E91-7CFE-4E10-A798-3DA2F15464E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55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B39E8-3F69-4BAC-B3D6-24D4208FC91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44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04FB3B-0E6D-4FA6-A4D8-FFA7A7717A7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6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1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7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3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4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8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4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1E54023-C7D7-45BE-9BEC-D3ABD449A9F3}" type="slidenum">
              <a:rPr lang="en-US" altLang="zh-CN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5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4" y="1216865"/>
            <a:ext cx="5826719" cy="1646302"/>
          </a:xfrm>
        </p:spPr>
        <p:txBody>
          <a:bodyPr/>
          <a:lstStyle/>
          <a:p>
            <a:pPr algn="l"/>
            <a:r>
              <a:rPr lang="zh-TW" altLang="en-US" sz="8000" b="1" dirty="0" smtClean="0">
                <a:solidFill>
                  <a:schemeClr val="accent2"/>
                </a:solidFill>
              </a:rPr>
              <a:t>得著上泉，成為下泉</a:t>
            </a:r>
            <a:endParaRPr lang="en-US" sz="8000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995" y="6027801"/>
            <a:ext cx="5826719" cy="1096899"/>
          </a:xfrm>
        </p:spPr>
        <p:txBody>
          <a:bodyPr/>
          <a:lstStyle/>
          <a:p>
            <a:pPr algn="l"/>
            <a:r>
              <a:rPr lang="zh-TW" altLang="en-US" sz="4000" b="1" dirty="0"/>
              <a:t>約書亞記 </a:t>
            </a:r>
            <a:r>
              <a:rPr lang="en-US" altLang="zh-TW" sz="4000" b="1" dirty="0"/>
              <a:t>15:13-19</a:t>
            </a:r>
            <a:endParaRPr lang="zh-TW" altLang="en-US" sz="4000" b="1" dirty="0"/>
          </a:p>
          <a:p>
            <a:pPr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699" y="3048484"/>
            <a:ext cx="5357321" cy="280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1" name="Picture 47" descr="1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5334000" cy="762000"/>
          </a:xfrm>
          <a:gradFill rotWithShape="1">
            <a:gsLst>
              <a:gs pos="0">
                <a:srgbClr val="D3ECFF"/>
              </a:gs>
              <a:gs pos="50000">
                <a:schemeClr val="bg1"/>
              </a:gs>
              <a:gs pos="100000">
                <a:srgbClr val="D3ECFF"/>
              </a:gs>
            </a:gsLst>
            <a:lin ang="2700000" scaled="1"/>
          </a:gradFill>
          <a:ln>
            <a:solidFill>
              <a:srgbClr val="7BC5FF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TW">
                <a:latin typeface="黑体" panose="02010609060101010101" pitchFamily="49" charset="-122"/>
                <a:ea typeface="黑体" panose="02010609060101010101" pitchFamily="49" charset="-122"/>
              </a:rPr>
              <a:t>419 </a:t>
            </a:r>
            <a:r>
              <a:rPr lang="zh-TW" altLang="en-US">
                <a:latin typeface="黑体" panose="02010609060101010101" pitchFamily="49" charset="-122"/>
                <a:ea typeface="黑体" panose="02010609060101010101" pitchFamily="49" charset="-122"/>
              </a:rPr>
              <a:t>藉我賜恩福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54864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zh-TW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zh-TW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在塵世生命崎嶇道路中</a:t>
            </a:r>
            <a:r>
              <a:rPr lang="en-US" altLang="zh-TW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</a:p>
          <a:p>
            <a:pPr algn="just"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多少人困倦悲傷</a:t>
            </a:r>
            <a:r>
              <a:rPr lang="en-US" altLang="zh-TW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</a:p>
          <a:p>
            <a:pPr algn="just"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黑暗滿怖</a:t>
            </a:r>
            <a:r>
              <a:rPr lang="en-US" altLang="zh-TW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TW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快把真光照亮</a:t>
            </a:r>
            <a:r>
              <a:rPr lang="en-US" altLang="zh-TW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</a:p>
          <a:p>
            <a:pPr algn="just"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使憂傷者變歡暢</a:t>
            </a:r>
            <a:r>
              <a:rPr lang="zh-TW" altLang="en-US" sz="3600">
                <a:ea typeface="新細明體" charset="-120"/>
                <a:cs typeface="Times New Roman" panose="02020603050405020304" pitchFamily="18" charset="0"/>
              </a:rPr>
              <a:t>。</a:t>
            </a:r>
            <a:endParaRPr lang="en-US" altLang="zh-TW" sz="3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zh-CN" altLang="en-US" sz="20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 algn="just">
              <a:buFontTx/>
              <a:buNone/>
            </a:pPr>
            <a:r>
              <a:rPr lang="en-US" altLang="zh-CN" sz="32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Out in the high-ways and by-ways of life, </a:t>
            </a:r>
          </a:p>
          <a:p>
            <a:pPr lvl="1" algn="just">
              <a:buFontTx/>
              <a:buNone/>
            </a:pPr>
            <a:r>
              <a:rPr lang="en-US" altLang="zh-CN" sz="32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Many are weary and sad; </a:t>
            </a:r>
          </a:p>
          <a:p>
            <a:pPr lvl="1" algn="just">
              <a:buFontTx/>
              <a:buNone/>
            </a:pPr>
            <a:r>
              <a:rPr lang="en-US" altLang="zh-CN" sz="32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Carry the sunshine where darkness is rife, </a:t>
            </a:r>
          </a:p>
          <a:p>
            <a:pPr lvl="1">
              <a:buFontTx/>
              <a:buNone/>
            </a:pPr>
            <a:r>
              <a:rPr lang="en-US" altLang="zh-CN" sz="32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Making the sorrowing glad.</a:t>
            </a: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886200" y="6453188"/>
            <a:ext cx="5257800" cy="4048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3ECFF"/>
              </a:gs>
            </a:gsLst>
            <a:lin ang="2700000" scaled="1"/>
          </a:gradFill>
          <a:ln w="9525">
            <a:solidFill>
              <a:srgbClr val="7BC5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333399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419 Make Me a Blessing</a:t>
            </a:r>
          </a:p>
        </p:txBody>
      </p:sp>
    </p:spTree>
    <p:extLst>
      <p:ext uri="{BB962C8B-B14F-4D97-AF65-F5344CB8AC3E}">
        <p14:creationId xmlns:p14="http://schemas.microsoft.com/office/powerpoint/2010/main" val="6273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7108" name="Rectangle 4"/>
            <p:cNvSpPr>
              <a:spLocks noChangeArrowheads="1"/>
            </p:cNvSpPr>
            <p:nvPr/>
          </p:nvSpPr>
          <p:spPr bwMode="auto">
            <a:xfrm>
              <a:off x="2448" y="4065"/>
              <a:ext cx="3312" cy="25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3ECFF"/>
                </a:gs>
              </a:gsLst>
              <a:lin ang="2700000" scaled="1"/>
            </a:gradFill>
            <a:ln w="9525">
              <a:solidFill>
                <a:srgbClr val="7BC5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spcAft>
                  <a:spcPct val="0"/>
                </a:spcAft>
                <a:buFontTx/>
                <a:buNone/>
              </a:pPr>
              <a:r>
                <a:rPr lang="en-US" altLang="en-US" smtClean="0">
                  <a:solidFill>
                    <a:srgbClr val="333399"/>
                  </a:solidFill>
                  <a:latin typeface="Monotype Corsiva" panose="03010101010201010101" pitchFamily="66" charset="0"/>
                  <a:ea typeface="黑体" panose="02010609060101010101" pitchFamily="49" charset="-122"/>
                </a:rPr>
                <a:t>419 Make Me a Blessing</a:t>
              </a:r>
            </a:p>
          </p:txBody>
        </p:sp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160" cy="25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3ECFF"/>
                </a:gs>
              </a:gsLst>
              <a:lin ang="2700000" scaled="1"/>
            </a:gradFill>
            <a:ln w="9525">
              <a:solidFill>
                <a:srgbClr val="7BC5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/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fontAlgn="base">
                <a:spcAft>
                  <a:spcPct val="0"/>
                </a:spcAft>
                <a:buFontTx/>
                <a:buNone/>
              </a:pPr>
              <a:r>
                <a:rPr lang="en-US" altLang="zh-TW" smtClean="0">
                  <a:solidFill>
                    <a:srgbClr val="3333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419 </a:t>
              </a:r>
              <a:r>
                <a:rPr lang="zh-TW" altLang="en-US" smtClean="0">
                  <a:solidFill>
                    <a:srgbClr val="3333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藉我賜恩福</a:t>
              </a:r>
              <a:endParaRPr lang="en-US" altLang="en-US" smtClean="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711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077200" cy="5410200"/>
          </a:xfrm>
        </p:spPr>
        <p:txBody>
          <a:bodyPr/>
          <a:lstStyle/>
          <a:p>
            <a:pPr lvl="1" algn="just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藉我賜恩福</a:t>
            </a:r>
            <a:r>
              <a:rPr lang="zh-TW" altLang="zh-TW" sz="3600">
                <a:ea typeface="新細明體" charset="-120"/>
                <a:cs typeface="Times New Roman" panose="02020603050405020304" pitchFamily="18" charset="0"/>
              </a:rPr>
              <a:t>，</a:t>
            </a:r>
            <a:r>
              <a:rPr lang="zh-TW" altLang="en-US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藉我賜恩福</a:t>
            </a:r>
            <a:r>
              <a:rPr lang="en-US" altLang="zh-TW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</a:p>
          <a:p>
            <a:pPr lvl="1" algn="just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藉我生命</a:t>
            </a:r>
            <a:r>
              <a:rPr lang="zh-TW" altLang="en-US" sz="3600">
                <a:ea typeface="新細明體" charset="-120"/>
              </a:rPr>
              <a:t>，</a:t>
            </a:r>
            <a:r>
              <a:rPr lang="zh-TW" altLang="en-US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榮耀主名</a:t>
            </a:r>
            <a:r>
              <a:rPr lang="zh-TW" altLang="en-US" sz="3600">
                <a:ea typeface="新細明體" charset="-120"/>
              </a:rPr>
              <a:t>；</a:t>
            </a:r>
          </a:p>
          <a:p>
            <a:pPr lvl="1"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藉我賜恩福</a:t>
            </a:r>
            <a:r>
              <a:rPr lang="zh-TW" altLang="en-US" sz="3600">
                <a:ea typeface="新細明體" charset="-120"/>
              </a:rPr>
              <a:t>，</a:t>
            </a:r>
            <a:r>
              <a:rPr lang="zh-TW" altLang="en-US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救主</a:t>
            </a:r>
            <a:r>
              <a:rPr lang="zh-TW" altLang="en-US" sz="3600">
                <a:ea typeface="新細明體" charset="-120"/>
              </a:rPr>
              <a:t>，</a:t>
            </a:r>
            <a:r>
              <a:rPr lang="zh-TW" altLang="en-US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聽我求</a:t>
            </a:r>
            <a:r>
              <a:rPr lang="en-US" altLang="zh-TW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,</a:t>
            </a:r>
          </a:p>
          <a:p>
            <a:pPr lvl="1" algn="just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藉我賜恩福</a:t>
            </a:r>
            <a:r>
              <a:rPr lang="zh-TW" altLang="en-US" sz="3600">
                <a:ea typeface="新細明體" charset="-120"/>
              </a:rPr>
              <a:t>，</a:t>
            </a:r>
            <a:r>
              <a:rPr lang="zh-TW" altLang="en-US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使他人得救</a:t>
            </a:r>
            <a:r>
              <a:rPr lang="zh-TW" altLang="en-US" sz="3600">
                <a:ea typeface="新細明體" charset="-120"/>
              </a:rPr>
              <a:t>。</a:t>
            </a:r>
            <a:endParaRPr lang="en-US" altLang="zh-TW" sz="3600">
              <a:solidFill>
                <a:srgbClr val="000000"/>
              </a:solidFill>
              <a:latin typeface="Monotype Corsiva" panose="03010101010201010101" pitchFamily="66" charset="0"/>
              <a:ea typeface="黑体" panose="02010609060101010101" pitchFamily="49" charset="-122"/>
            </a:endParaRPr>
          </a:p>
          <a:p>
            <a:pPr lvl="1" algn="just">
              <a:buFontTx/>
              <a:buNone/>
            </a:pPr>
            <a:endParaRPr lang="zh-CN" altLang="en-US" sz="1200">
              <a:solidFill>
                <a:srgbClr val="000000"/>
              </a:solidFill>
              <a:latin typeface="Monotype Corsiva" panose="03010101010201010101" pitchFamily="66" charset="0"/>
              <a:ea typeface="黑体" panose="02010609060101010101" pitchFamily="49" charset="-122"/>
            </a:endParaRPr>
          </a:p>
          <a:p>
            <a:pPr lvl="1" algn="just"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Make me a blessing, Make me a blessing -- </a:t>
            </a:r>
          </a:p>
          <a:p>
            <a:pPr lvl="1" algn="just"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Out of my life… May Jesus shine; </a:t>
            </a:r>
          </a:p>
          <a:p>
            <a:pPr lvl="1" algn="just"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Make me a blessing, O Savior, I pray, </a:t>
            </a:r>
          </a:p>
          <a:p>
            <a:pPr lvl="1" algn="just"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Make me a blessing to someone today.</a:t>
            </a:r>
            <a:r>
              <a:rPr lang="en-US" altLang="zh-CN" sz="32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70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87" name="Picture 51" descr="1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365" name="Group 2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2448" y="4065"/>
              <a:ext cx="3312" cy="25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3ECFF"/>
                </a:gs>
              </a:gsLst>
              <a:lin ang="2700000" scaled="1"/>
            </a:gradFill>
            <a:ln w="9525">
              <a:solidFill>
                <a:srgbClr val="7BC5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spcAft>
                  <a:spcPct val="0"/>
                </a:spcAft>
                <a:buFontTx/>
                <a:buNone/>
              </a:pPr>
              <a:r>
                <a:rPr lang="en-US" altLang="en-US" smtClean="0">
                  <a:solidFill>
                    <a:srgbClr val="333399"/>
                  </a:solidFill>
                  <a:latin typeface="Monotype Corsiva" panose="03010101010201010101" pitchFamily="66" charset="0"/>
                  <a:ea typeface="黑体" panose="02010609060101010101" pitchFamily="49" charset="-122"/>
                </a:rPr>
                <a:t>419 Make Me a Blessing</a:t>
              </a: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160" cy="25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3ECFF"/>
                </a:gs>
              </a:gsLst>
              <a:lin ang="2700000" scaled="1"/>
            </a:gradFill>
            <a:ln w="9525">
              <a:solidFill>
                <a:srgbClr val="7BC5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/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fontAlgn="base">
                <a:spcAft>
                  <a:spcPct val="0"/>
                </a:spcAft>
                <a:buFontTx/>
                <a:buNone/>
              </a:pPr>
              <a:r>
                <a:rPr lang="en-US" altLang="zh-TW" smtClean="0">
                  <a:solidFill>
                    <a:srgbClr val="3333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419 </a:t>
              </a:r>
              <a:r>
                <a:rPr lang="zh-TW" altLang="en-US" smtClean="0">
                  <a:solidFill>
                    <a:srgbClr val="3333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藉我賜恩福</a:t>
              </a:r>
              <a:endParaRPr lang="en-US" altLang="en-US" smtClean="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077200" cy="54102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zh-CN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zh-CN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述說耶穌基督慈心故事</a:t>
            </a:r>
            <a:r>
              <a:rPr lang="zh-TW" altLang="en-US" sz="3600">
                <a:ea typeface="新細明體" charset="-120"/>
                <a:cs typeface="Times New Roman" panose="02020603050405020304" pitchFamily="18" charset="0"/>
              </a:rPr>
              <a:t>，</a:t>
            </a:r>
            <a:endParaRPr lang="en-US" altLang="zh-TW" sz="3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述說祂赦罪大能</a:t>
            </a:r>
            <a:r>
              <a:rPr lang="zh-TW" altLang="en-US" sz="3600">
                <a:ea typeface="新細明體" charset="-120"/>
              </a:rPr>
              <a:t>，</a:t>
            </a:r>
            <a:endParaRPr lang="en-US" altLang="zh-TW" sz="3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別人信主要藉你去見證</a:t>
            </a:r>
            <a:r>
              <a:rPr lang="zh-TW" altLang="en-US" sz="3600">
                <a:ea typeface="新細明體" charset="-120"/>
              </a:rPr>
              <a:t>，</a:t>
            </a:r>
            <a:endParaRPr lang="en-US" altLang="zh-TW" sz="3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生活時刻像明燈</a:t>
            </a:r>
            <a:r>
              <a:rPr lang="zh-TW" altLang="en-US" sz="3600">
                <a:ea typeface="新細明體" charset="-120"/>
              </a:rPr>
              <a:t>。</a:t>
            </a:r>
            <a:endParaRPr lang="en-US" altLang="zh-TW" sz="3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buFontTx/>
              <a:buNone/>
            </a:pPr>
            <a:endParaRPr lang="zh-CN" altLang="en-US" sz="12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just">
              <a:buFontTx/>
              <a:buNone/>
            </a:pPr>
            <a:r>
              <a:rPr lang="en-US" altLang="zh-CN" sz="32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Tell the sweet story of Christ and His love, </a:t>
            </a:r>
          </a:p>
          <a:p>
            <a:pPr lvl="1" algn="just">
              <a:buFontTx/>
              <a:buNone/>
            </a:pPr>
            <a:r>
              <a:rPr lang="en-US" altLang="zh-CN" sz="32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Tell of His power to forgive; </a:t>
            </a:r>
          </a:p>
          <a:p>
            <a:pPr lvl="1" algn="just">
              <a:buFontTx/>
              <a:buNone/>
            </a:pPr>
            <a:r>
              <a:rPr lang="en-US" altLang="zh-CN" sz="32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Others will trust Him if only you prove </a:t>
            </a:r>
          </a:p>
          <a:p>
            <a:pPr lvl="1" algn="just">
              <a:buFontTx/>
              <a:buNone/>
            </a:pPr>
            <a:r>
              <a:rPr lang="en-US" altLang="zh-CN" sz="32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True, every moment you live.</a:t>
            </a: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593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3252" name="Rectangle 4"/>
            <p:cNvSpPr>
              <a:spLocks noChangeArrowheads="1"/>
            </p:cNvSpPr>
            <p:nvPr/>
          </p:nvSpPr>
          <p:spPr bwMode="auto">
            <a:xfrm>
              <a:off x="2448" y="4065"/>
              <a:ext cx="3312" cy="25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3ECFF"/>
                </a:gs>
              </a:gsLst>
              <a:lin ang="2700000" scaled="1"/>
            </a:gradFill>
            <a:ln w="9525">
              <a:solidFill>
                <a:srgbClr val="7BC5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spcAft>
                  <a:spcPct val="0"/>
                </a:spcAft>
                <a:buFontTx/>
                <a:buNone/>
              </a:pPr>
              <a:r>
                <a:rPr lang="en-US" altLang="en-US" smtClean="0">
                  <a:solidFill>
                    <a:srgbClr val="333399"/>
                  </a:solidFill>
                  <a:latin typeface="Monotype Corsiva" panose="03010101010201010101" pitchFamily="66" charset="0"/>
                  <a:ea typeface="黑体" panose="02010609060101010101" pitchFamily="49" charset="-122"/>
                </a:rPr>
                <a:t>419 Make Me a Blessing</a:t>
              </a:r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160" cy="25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3ECFF"/>
                </a:gs>
              </a:gsLst>
              <a:lin ang="2700000" scaled="1"/>
            </a:gradFill>
            <a:ln w="9525">
              <a:solidFill>
                <a:srgbClr val="7BC5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/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fontAlgn="base">
                <a:spcAft>
                  <a:spcPct val="0"/>
                </a:spcAft>
                <a:buFontTx/>
                <a:buNone/>
              </a:pPr>
              <a:r>
                <a:rPr lang="en-US" altLang="zh-TW" smtClean="0">
                  <a:solidFill>
                    <a:srgbClr val="3333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419 </a:t>
              </a:r>
              <a:r>
                <a:rPr lang="zh-TW" altLang="en-US" smtClean="0">
                  <a:solidFill>
                    <a:srgbClr val="3333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藉我賜恩福</a:t>
              </a:r>
              <a:endParaRPr lang="en-US" altLang="en-US" smtClean="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325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077200" cy="5410200"/>
          </a:xfrm>
        </p:spPr>
        <p:txBody>
          <a:bodyPr/>
          <a:lstStyle/>
          <a:p>
            <a:pPr lvl="1" algn="just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藉我賜恩福</a:t>
            </a:r>
            <a:r>
              <a:rPr lang="zh-TW" altLang="zh-TW" sz="3600">
                <a:ea typeface="新細明體" charset="-120"/>
                <a:cs typeface="Times New Roman" panose="02020603050405020304" pitchFamily="18" charset="0"/>
              </a:rPr>
              <a:t>，</a:t>
            </a:r>
            <a:r>
              <a:rPr lang="zh-TW" altLang="en-US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藉我賜恩福</a:t>
            </a:r>
            <a:r>
              <a:rPr lang="en-US" altLang="zh-TW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</a:p>
          <a:p>
            <a:pPr lvl="1" algn="just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藉我生命</a:t>
            </a:r>
            <a:r>
              <a:rPr lang="zh-TW" altLang="en-US" sz="3600">
                <a:ea typeface="新細明體" charset="-120"/>
              </a:rPr>
              <a:t>，</a:t>
            </a:r>
            <a:r>
              <a:rPr lang="zh-TW" altLang="en-US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榮耀主名</a:t>
            </a:r>
            <a:r>
              <a:rPr lang="zh-TW" altLang="en-US" sz="3600">
                <a:ea typeface="新細明體" charset="-120"/>
              </a:rPr>
              <a:t>；</a:t>
            </a:r>
          </a:p>
          <a:p>
            <a:pPr lvl="1"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藉我賜恩福</a:t>
            </a:r>
            <a:r>
              <a:rPr lang="zh-TW" altLang="en-US" sz="3600">
                <a:ea typeface="新細明體" charset="-120"/>
              </a:rPr>
              <a:t>，</a:t>
            </a:r>
            <a:r>
              <a:rPr lang="zh-TW" altLang="en-US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救主</a:t>
            </a:r>
            <a:r>
              <a:rPr lang="zh-TW" altLang="en-US" sz="3600">
                <a:ea typeface="新細明體" charset="-120"/>
              </a:rPr>
              <a:t>，</a:t>
            </a:r>
            <a:r>
              <a:rPr lang="zh-TW" altLang="en-US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聽我求</a:t>
            </a:r>
            <a:r>
              <a:rPr lang="en-US" altLang="zh-TW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,</a:t>
            </a:r>
          </a:p>
          <a:p>
            <a:pPr lvl="1" algn="just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藉我賜恩福</a:t>
            </a:r>
            <a:r>
              <a:rPr lang="zh-TW" altLang="en-US" sz="3600">
                <a:ea typeface="新細明體" charset="-120"/>
              </a:rPr>
              <a:t>，</a:t>
            </a:r>
            <a:r>
              <a:rPr lang="zh-TW" altLang="en-US" sz="36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使他人得救</a:t>
            </a:r>
            <a:r>
              <a:rPr lang="zh-TW" altLang="en-US" sz="3600">
                <a:ea typeface="新細明體" charset="-120"/>
              </a:rPr>
              <a:t>。</a:t>
            </a:r>
            <a:endParaRPr lang="en-US" altLang="zh-TW" sz="3600">
              <a:solidFill>
                <a:srgbClr val="000000"/>
              </a:solidFill>
              <a:latin typeface="Monotype Corsiva" panose="03010101010201010101" pitchFamily="66" charset="0"/>
              <a:ea typeface="黑体" panose="02010609060101010101" pitchFamily="49" charset="-122"/>
            </a:endParaRPr>
          </a:p>
          <a:p>
            <a:pPr lvl="1" algn="just">
              <a:buFontTx/>
              <a:buNone/>
            </a:pPr>
            <a:endParaRPr lang="zh-CN" altLang="en-US" sz="1200">
              <a:solidFill>
                <a:srgbClr val="000000"/>
              </a:solidFill>
              <a:latin typeface="Monotype Corsiva" panose="03010101010201010101" pitchFamily="66" charset="0"/>
              <a:ea typeface="黑体" panose="02010609060101010101" pitchFamily="49" charset="-122"/>
            </a:endParaRPr>
          </a:p>
          <a:p>
            <a:pPr lvl="1" algn="just"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Make me a blessing, Make me a blessing -- </a:t>
            </a:r>
          </a:p>
          <a:p>
            <a:pPr lvl="1" algn="just"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Out of my life… May Jesus shine; </a:t>
            </a:r>
          </a:p>
          <a:p>
            <a:pPr lvl="1" algn="just"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Make me a blessing, O Savior, I pray, </a:t>
            </a:r>
          </a:p>
          <a:p>
            <a:pPr lvl="1" algn="just"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Make me a blessing to someone today.</a:t>
            </a:r>
            <a:r>
              <a:rPr lang="en-US" altLang="zh-CN" sz="3200">
                <a:solidFill>
                  <a:srgbClr val="000000"/>
                </a:solidFill>
                <a:latin typeface="Monotype Corsiva" panose="03010101010201010101" pitchFamily="66" charset="0"/>
                <a:ea typeface="黑体" panose="02010609060101010101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14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099" y="2032575"/>
            <a:ext cx="9036615" cy="1646302"/>
          </a:xfrm>
        </p:spPr>
        <p:txBody>
          <a:bodyPr/>
          <a:lstStyle/>
          <a:p>
            <a:pPr algn="l"/>
            <a:r>
              <a:rPr lang="zh-TW" altLang="en-US" sz="7200" b="1" dirty="0">
                <a:solidFill>
                  <a:schemeClr val="accent2"/>
                </a:solidFill>
              </a:rPr>
              <a:t>「求福」與「施福」</a:t>
            </a:r>
            <a:endParaRPr lang="en-US" sz="7200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zh-TW" altLang="en-US" sz="4000" b="1" dirty="0"/>
              <a:t>約書亞記 </a:t>
            </a:r>
            <a:r>
              <a:rPr lang="en-US" altLang="zh-TW" sz="4000" b="1" dirty="0"/>
              <a:t>15:13-19</a:t>
            </a:r>
            <a:endParaRPr lang="zh-TW" altLang="en-US" sz="4000" b="1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945" y="409903"/>
            <a:ext cx="8345214" cy="6124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/>
              <a:t>約書亞記 </a:t>
            </a:r>
            <a:r>
              <a:rPr lang="en-US" altLang="zh-TW" sz="2800" b="1" dirty="0" smtClean="0"/>
              <a:t>15:13-19</a:t>
            </a:r>
            <a:endParaRPr lang="zh-TW" altLang="en-US" sz="2800" b="1" dirty="0" smtClean="0"/>
          </a:p>
          <a:p>
            <a:r>
              <a:rPr lang="en-US" altLang="zh-TW" sz="2800" b="1" dirty="0" smtClean="0"/>
              <a:t>13</a:t>
            </a:r>
            <a:r>
              <a:rPr lang="zh-TW" altLang="en-US" sz="2800" b="1" dirty="0"/>
              <a:t>  約書亞照耶和華所吩咐的，將猶大人中的一段地，就是基列亞巴，分給耶孚尼的兒子迦勒。亞巴是亞衲族的始祖（基列亞巴就是希伯崙）</a:t>
            </a:r>
            <a:r>
              <a:rPr lang="zh-TW" altLang="en-US" sz="2800" b="1" dirty="0" smtClean="0"/>
              <a:t>。</a:t>
            </a:r>
            <a:r>
              <a:rPr lang="en-US" altLang="zh-TW" sz="2800" b="1" dirty="0" smtClean="0"/>
              <a:t>14</a:t>
            </a:r>
            <a:r>
              <a:rPr lang="zh-TW" altLang="en-US" sz="2800" b="1" dirty="0"/>
              <a:t>  迦勒就從那裡趕出亞衲族的三個族長，就是示篩、亞希幔、撻買</a:t>
            </a:r>
            <a:r>
              <a:rPr lang="zh-TW" altLang="en-US" sz="2800" b="1" dirty="0" smtClean="0"/>
              <a:t>；</a:t>
            </a:r>
            <a:r>
              <a:rPr lang="en-US" altLang="zh-TW" sz="2800" b="1" dirty="0" smtClean="0"/>
              <a:t>15</a:t>
            </a:r>
            <a:r>
              <a:rPr lang="zh-TW" altLang="en-US" sz="2800" b="1" dirty="0"/>
              <a:t>  又從那裡上去，攻擊底璧的居民。（這底璧從前名叫基列西弗。</a:t>
            </a:r>
            <a:r>
              <a:rPr lang="zh-TW" altLang="en-US" sz="2800" b="1" dirty="0" smtClean="0"/>
              <a:t>）</a:t>
            </a:r>
            <a:r>
              <a:rPr lang="en-US" altLang="zh-TW" sz="2800" b="1" dirty="0" smtClean="0"/>
              <a:t>16</a:t>
            </a:r>
            <a:r>
              <a:rPr lang="zh-TW" altLang="en-US" sz="2800" b="1" dirty="0"/>
              <a:t>  迦勒說：「誰能攻打基列西弗將城奪取，我就把我女兒押撒給他為妻。</a:t>
            </a:r>
            <a:r>
              <a:rPr lang="zh-TW" altLang="en-US" sz="2800" b="1" dirty="0" smtClean="0"/>
              <a:t>」</a:t>
            </a:r>
            <a:r>
              <a:rPr lang="en-US" altLang="zh-TW" sz="2800" b="1" dirty="0" smtClean="0"/>
              <a:t>17</a:t>
            </a:r>
            <a:r>
              <a:rPr lang="zh-TW" altLang="en-US" sz="2800" b="1" dirty="0"/>
              <a:t>  迦勒兄弟基納斯的兒子俄陀聶奪取了那城，迦勒就把女兒押撒給他為妻</a:t>
            </a:r>
            <a:r>
              <a:rPr lang="zh-TW" altLang="en-US" sz="2800" b="1" dirty="0" smtClean="0"/>
              <a:t>。</a:t>
            </a:r>
            <a:r>
              <a:rPr lang="en-US" altLang="zh-TW" sz="2800" b="1" dirty="0" smtClean="0"/>
              <a:t>18</a:t>
            </a:r>
            <a:r>
              <a:rPr lang="zh-TW" altLang="en-US" sz="2800" b="1" dirty="0"/>
              <a:t>  押撒過門的時候，勸丈夫向他父親求一塊田，押撒一下驢，迦勒問他說：「你要什麼？</a:t>
            </a:r>
            <a:r>
              <a:rPr lang="zh-TW" altLang="en-US" sz="2800" b="1" dirty="0" smtClean="0"/>
              <a:t>」</a:t>
            </a:r>
            <a:r>
              <a:rPr lang="en-US" altLang="zh-TW" sz="2800" b="1" dirty="0" smtClean="0"/>
              <a:t>19</a:t>
            </a:r>
            <a:r>
              <a:rPr lang="zh-TW" altLang="en-US" sz="2800" b="1" dirty="0"/>
              <a:t>  他說：「求你賜福給我，你既將我安置在南地，求你也給我水泉。」他父親就把上泉下泉賜給他。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842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6" y="63063"/>
            <a:ext cx="6974237" cy="1320800"/>
          </a:xfrm>
        </p:spPr>
        <p:txBody>
          <a:bodyPr>
            <a:normAutofit/>
          </a:bodyPr>
          <a:lstStyle/>
          <a:p>
            <a:r>
              <a:rPr lang="en-US" altLang="zh-TW" sz="5400" b="1" dirty="0" smtClean="0">
                <a:solidFill>
                  <a:schemeClr val="accent2"/>
                </a:solidFill>
              </a:rPr>
              <a:t>I</a:t>
            </a:r>
            <a:r>
              <a:rPr lang="zh-TW" altLang="en-US" sz="5400" b="1" dirty="0" smtClean="0">
                <a:solidFill>
                  <a:schemeClr val="accent2"/>
                </a:solidFill>
              </a:rPr>
              <a:t>．蒙福在乎神的應許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66" y="1130143"/>
            <a:ext cx="8732434" cy="3880773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chemeClr val="tx1"/>
                </a:solidFill>
              </a:rPr>
              <a:t>13</a:t>
            </a:r>
            <a:r>
              <a:rPr lang="zh-TW" altLang="en-US" sz="2800" b="1" dirty="0">
                <a:solidFill>
                  <a:schemeClr val="tx1"/>
                </a:solidFill>
              </a:rPr>
              <a:t> 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約書</a:t>
            </a:r>
            <a:r>
              <a:rPr lang="zh-TW" altLang="en-US" sz="2800" b="1" dirty="0">
                <a:solidFill>
                  <a:schemeClr val="tx1"/>
                </a:solidFill>
              </a:rPr>
              <a:t>亞照耶和華所吩咐的，將猶大人中的一段地，就是基列亞巴，分給耶孚尼的兒子迦勒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。</a:t>
            </a:r>
          </a:p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．看神不看人</a:t>
            </a:r>
          </a:p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．單一的倚靠神</a:t>
            </a:r>
          </a:p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．使人倚靠神</a:t>
            </a:r>
          </a:p>
          <a:p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504417"/>
            <a:ext cx="4457700" cy="35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07" y="199696"/>
            <a:ext cx="6974237" cy="1320800"/>
          </a:xfrm>
        </p:spPr>
        <p:txBody>
          <a:bodyPr>
            <a:normAutofit fontScale="90000"/>
          </a:bodyPr>
          <a:lstStyle/>
          <a:p>
            <a:r>
              <a:rPr lang="en-US" altLang="zh-TW" sz="5400" b="1" dirty="0" smtClean="0">
                <a:solidFill>
                  <a:srgbClr val="29550A"/>
                </a:solidFill>
              </a:rPr>
              <a:t>II</a:t>
            </a:r>
            <a:r>
              <a:rPr lang="zh-TW" altLang="en-US" sz="5400" b="1" dirty="0" smtClean="0">
                <a:solidFill>
                  <a:srgbClr val="29550A"/>
                </a:solidFill>
              </a:rPr>
              <a:t>．蒙福在乎對神的獻上</a:t>
            </a:r>
            <a:endParaRPr lang="en-US" sz="5400" b="1" dirty="0">
              <a:solidFill>
                <a:srgbClr val="2955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06" y="1256700"/>
            <a:ext cx="8910093" cy="3880773"/>
          </a:xfrm>
        </p:spPr>
        <p:txBody>
          <a:bodyPr>
            <a:normAutofit fontScale="92500"/>
          </a:bodyPr>
          <a:lstStyle/>
          <a:p>
            <a:r>
              <a:rPr lang="zh-TW" altLang="en-US" sz="3200" b="1" dirty="0"/>
              <a:t>亞巴是亞衲族的始祖（基列亞巴就是希伯崙）。</a:t>
            </a:r>
            <a:r>
              <a:rPr lang="en-US" altLang="zh-TW" sz="3200" b="1" dirty="0"/>
              <a:t>14</a:t>
            </a:r>
            <a:r>
              <a:rPr lang="zh-TW" altLang="en-US" sz="3200" b="1" dirty="0"/>
              <a:t>  迦勒就從那裡趕出亞衲族的三個族長，就是示篩、亞希幔、撻買；</a:t>
            </a:r>
            <a:r>
              <a:rPr lang="en-US" altLang="zh-TW" sz="3200" b="1" dirty="0"/>
              <a:t>15</a:t>
            </a:r>
            <a:r>
              <a:rPr lang="zh-TW" altLang="en-US" sz="3200" b="1" dirty="0"/>
              <a:t>  又從那裡上去，攻擊底璧的居民。（這底璧從前名叫基列西弗。） </a:t>
            </a:r>
            <a:endParaRPr lang="zh-TW" altLang="en-US" sz="3200" b="1" dirty="0" smtClean="0"/>
          </a:p>
          <a:p>
            <a:r>
              <a:rPr lang="en-US" altLang="zh-TW" sz="3500" b="1" dirty="0" smtClean="0">
                <a:solidFill>
                  <a:srgbClr val="00B050"/>
                </a:solidFill>
              </a:rPr>
              <a:t>A</a:t>
            </a:r>
            <a:r>
              <a:rPr lang="zh-TW" altLang="en-US" sz="3500" b="1" dirty="0" smtClean="0">
                <a:solidFill>
                  <a:srgbClr val="00B050"/>
                </a:solidFill>
              </a:rPr>
              <a:t>．亞衲族 － 巨人</a:t>
            </a:r>
          </a:p>
          <a:p>
            <a:r>
              <a:rPr lang="en-US" altLang="zh-TW" sz="3500" b="1" dirty="0" smtClean="0">
                <a:solidFill>
                  <a:srgbClr val="00B050"/>
                </a:solidFill>
              </a:rPr>
              <a:t>B</a:t>
            </a:r>
            <a:r>
              <a:rPr lang="zh-TW" altLang="en-US" sz="3500" b="1" dirty="0" smtClean="0">
                <a:solidFill>
                  <a:srgbClr val="00B050"/>
                </a:solidFill>
              </a:rPr>
              <a:t>．上去、攻擊－ </a:t>
            </a:r>
          </a:p>
          <a:p>
            <a:r>
              <a:rPr lang="en-US" altLang="zh-TW" sz="3500" b="1" dirty="0" smtClean="0">
                <a:solidFill>
                  <a:srgbClr val="00B050"/>
                </a:solidFill>
              </a:rPr>
              <a:t>C</a:t>
            </a:r>
            <a:r>
              <a:rPr lang="zh-TW" altLang="en-US" sz="3500" b="1" dirty="0" smtClean="0">
                <a:solidFill>
                  <a:srgbClr val="00B050"/>
                </a:solidFill>
              </a:rPr>
              <a:t>．為神爭戰</a:t>
            </a:r>
            <a:endParaRPr lang="en-US" sz="35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845" y="3197086"/>
            <a:ext cx="5314748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6214" y="199696"/>
            <a:ext cx="7559069" cy="1320800"/>
          </a:xfrm>
        </p:spPr>
        <p:txBody>
          <a:bodyPr>
            <a:normAutofit fontScale="90000"/>
          </a:bodyPr>
          <a:lstStyle/>
          <a:p>
            <a:r>
              <a:rPr lang="en-US" altLang="zh-TW" sz="5400" b="1" dirty="0" smtClean="0">
                <a:solidFill>
                  <a:srgbClr val="29550A"/>
                </a:solidFill>
              </a:rPr>
              <a:t>III</a:t>
            </a:r>
            <a:r>
              <a:rPr lang="zh-TW" altLang="en-US" sz="5400" b="1" dirty="0" smtClean="0">
                <a:solidFill>
                  <a:srgbClr val="29550A"/>
                </a:solidFill>
              </a:rPr>
              <a:t>．蒙福在乎與別人的關係</a:t>
            </a:r>
            <a:br>
              <a:rPr lang="zh-TW" altLang="en-US" sz="5400" b="1" dirty="0" smtClean="0">
                <a:solidFill>
                  <a:srgbClr val="29550A"/>
                </a:solidFill>
              </a:rPr>
            </a:br>
            <a:endParaRPr lang="en-US" sz="5400" b="1" dirty="0">
              <a:solidFill>
                <a:srgbClr val="2955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07" y="1256700"/>
            <a:ext cx="8998992" cy="3880773"/>
          </a:xfrm>
        </p:spPr>
        <p:txBody>
          <a:bodyPr>
            <a:normAutofit lnSpcReduction="10000"/>
          </a:bodyPr>
          <a:lstStyle/>
          <a:p>
            <a:r>
              <a:rPr lang="zh-TW" altLang="en-US" sz="3200" b="1" dirty="0"/>
              <a:t>迦勒說：「誰能攻打基列西弗將城奪取，我就把我女兒押撒給他為妻。</a:t>
            </a:r>
            <a:r>
              <a:rPr lang="zh-TW" altLang="en-US" sz="3200" b="1" dirty="0" smtClean="0"/>
              <a:t>」</a:t>
            </a:r>
            <a:r>
              <a:rPr lang="en-US" altLang="zh-TW" sz="3200" b="1" dirty="0" smtClean="0"/>
              <a:t>17</a:t>
            </a:r>
            <a:r>
              <a:rPr lang="zh-TW" altLang="en-US" sz="3200" b="1" dirty="0"/>
              <a:t> </a:t>
            </a:r>
            <a:r>
              <a:rPr lang="zh-TW" altLang="en-US" sz="3200" b="1" dirty="0" smtClean="0"/>
              <a:t>迦勒</a:t>
            </a:r>
            <a:r>
              <a:rPr lang="zh-TW" altLang="en-US" sz="3200" b="1" dirty="0"/>
              <a:t>兄弟基納斯的兒子俄陀聶奪取了那城，迦勒就把女兒押撒給他為妻。</a:t>
            </a:r>
            <a:endParaRPr lang="zh-TW" altLang="en-US" sz="3200" b="1" dirty="0" smtClean="0"/>
          </a:p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．能夠影響別人同心</a:t>
            </a:r>
          </a:p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．能夠分享恩典</a:t>
            </a:r>
          </a:p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．能夠影響兒女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711450"/>
            <a:ext cx="42671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66" y="199696"/>
            <a:ext cx="7559069" cy="1320800"/>
          </a:xfrm>
        </p:spPr>
        <p:txBody>
          <a:bodyPr>
            <a:normAutofit fontScale="90000"/>
          </a:bodyPr>
          <a:lstStyle/>
          <a:p>
            <a:r>
              <a:rPr lang="en-US" altLang="zh-TW" sz="5400" b="1" dirty="0" smtClean="0">
                <a:solidFill>
                  <a:srgbClr val="29550A"/>
                </a:solidFill>
              </a:rPr>
              <a:t>VI</a:t>
            </a:r>
            <a:r>
              <a:rPr lang="zh-TW" altLang="en-US" sz="5400" b="1" dirty="0" smtClean="0">
                <a:solidFill>
                  <a:srgbClr val="29550A"/>
                </a:solidFill>
              </a:rPr>
              <a:t>．求福方法</a:t>
            </a:r>
            <a:br>
              <a:rPr lang="zh-TW" altLang="en-US" sz="5400" b="1" dirty="0" smtClean="0">
                <a:solidFill>
                  <a:srgbClr val="29550A"/>
                </a:solidFill>
              </a:rPr>
            </a:br>
            <a:endParaRPr lang="en-US" sz="5400" b="1" dirty="0">
              <a:solidFill>
                <a:srgbClr val="2955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07" y="1268275"/>
            <a:ext cx="7436158" cy="6023776"/>
          </a:xfrm>
        </p:spPr>
        <p:txBody>
          <a:bodyPr>
            <a:normAutofit/>
          </a:bodyPr>
          <a:lstStyle/>
          <a:p>
            <a:r>
              <a:rPr lang="en-US" altLang="zh-TW" sz="2800" b="1" dirty="0"/>
              <a:t>18</a:t>
            </a:r>
            <a:r>
              <a:rPr lang="zh-TW" altLang="en-US" sz="2800" b="1" dirty="0"/>
              <a:t>  押撒過門的時候，勸丈夫向他父親求一塊田，押撒一下驢，迦勒問他說：「你要什麼？」</a:t>
            </a:r>
            <a:r>
              <a:rPr lang="en-US" altLang="zh-TW" sz="2800" b="1" dirty="0"/>
              <a:t>19</a:t>
            </a:r>
            <a:r>
              <a:rPr lang="zh-TW" altLang="en-US" sz="2800" b="1" dirty="0"/>
              <a:t>  他說：「求你賜福給我，你既將我安置在南地，求你也給我水泉。」他父親就把上泉下泉賜給他。</a:t>
            </a:r>
            <a:endParaRPr lang="en-US" sz="2800" b="1" dirty="0"/>
          </a:p>
          <a:p>
            <a:r>
              <a:rPr lang="en-US" altLang="zh-TW" sz="3500" b="1" dirty="0" smtClean="0">
                <a:solidFill>
                  <a:schemeClr val="accent2"/>
                </a:solidFill>
              </a:rPr>
              <a:t>A</a:t>
            </a:r>
            <a:r>
              <a:rPr lang="zh-TW" altLang="en-US" sz="3500" b="1" dirty="0" smtClean="0">
                <a:solidFill>
                  <a:schemeClr val="accent2"/>
                </a:solidFill>
              </a:rPr>
              <a:t>．求不會失去的福 </a:t>
            </a:r>
            <a:r>
              <a:rPr lang="zh-TW" altLang="en-US" sz="3500" b="1" dirty="0" smtClean="0">
                <a:solidFill>
                  <a:schemeClr val="accent2">
                    <a:lumMod val="75000"/>
                  </a:schemeClr>
                </a:solidFill>
              </a:rPr>
              <a:t>－</a:t>
            </a:r>
            <a:r>
              <a:rPr lang="zh-TW" altLang="en-US" sz="3500" b="1" dirty="0"/>
              <a:t>求一塊</a:t>
            </a:r>
            <a:r>
              <a:rPr lang="zh-TW" altLang="en-US" sz="3500" b="1" dirty="0" smtClean="0"/>
              <a:t>田</a:t>
            </a:r>
          </a:p>
          <a:p>
            <a:r>
              <a:rPr lang="en-US" altLang="zh-TW" sz="3500" b="1" dirty="0" smtClean="0">
                <a:solidFill>
                  <a:schemeClr val="accent2"/>
                </a:solidFill>
              </a:rPr>
              <a:t>C</a:t>
            </a:r>
            <a:r>
              <a:rPr lang="zh-TW" altLang="en-US" sz="3500" b="1" dirty="0" smtClean="0">
                <a:solidFill>
                  <a:schemeClr val="accent2"/>
                </a:solidFill>
              </a:rPr>
              <a:t>．不要只求「南地」</a:t>
            </a:r>
            <a:endParaRPr lang="zh-TW" altLang="en-US" sz="3500" b="1" dirty="0" smtClean="0">
              <a:solidFill>
                <a:schemeClr val="accent2"/>
              </a:solidFill>
            </a:endParaRPr>
          </a:p>
          <a:p>
            <a:r>
              <a:rPr lang="en-US" altLang="zh-TW" sz="3500" b="1" dirty="0" smtClean="0">
                <a:solidFill>
                  <a:schemeClr val="accent2"/>
                </a:solidFill>
              </a:rPr>
              <a:t>B</a:t>
            </a:r>
            <a:r>
              <a:rPr lang="zh-TW" altLang="en-US" sz="3500" b="1" dirty="0" smtClean="0">
                <a:solidFill>
                  <a:schemeClr val="accent2"/>
                </a:solidFill>
              </a:rPr>
              <a:t>．求更大的福－有生命</a:t>
            </a:r>
            <a:r>
              <a:rPr lang="zh-TW" altLang="en-US" sz="3500" b="1" dirty="0" smtClean="0">
                <a:solidFill>
                  <a:schemeClr val="accent2">
                    <a:lumMod val="75000"/>
                  </a:schemeClr>
                </a:solidFill>
              </a:rPr>
              <a:t>的福 －</a:t>
            </a:r>
            <a:r>
              <a:rPr lang="zh-TW" altLang="en-US" sz="3500" b="1" dirty="0"/>
              <a:t>求你也給我</a:t>
            </a:r>
            <a:r>
              <a:rPr lang="zh-TW" altLang="en-US" sz="3500" b="1" dirty="0" smtClean="0"/>
              <a:t>水</a:t>
            </a:r>
            <a:r>
              <a:rPr lang="zh-TW" altLang="en-US" sz="3500" b="1" dirty="0" smtClean="0"/>
              <a:t>泉</a:t>
            </a:r>
            <a:endParaRPr lang="zh-TW" altLang="en-US" sz="35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9700" y="55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241" y="4965700"/>
            <a:ext cx="3612574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66" y="199696"/>
            <a:ext cx="7559069" cy="1320800"/>
          </a:xfrm>
        </p:spPr>
        <p:txBody>
          <a:bodyPr>
            <a:normAutofit fontScale="90000"/>
          </a:bodyPr>
          <a:lstStyle/>
          <a:p>
            <a:r>
              <a:rPr lang="en-US" altLang="zh-TW" sz="5400" b="1" dirty="0" smtClean="0">
                <a:solidFill>
                  <a:srgbClr val="29550A"/>
                </a:solidFill>
              </a:rPr>
              <a:t>VI</a:t>
            </a:r>
            <a:r>
              <a:rPr lang="en-US" altLang="zh-TW" sz="5400" b="1" dirty="0" smtClean="0">
                <a:solidFill>
                  <a:srgbClr val="29550A"/>
                </a:solidFill>
              </a:rPr>
              <a:t>I</a:t>
            </a:r>
            <a:r>
              <a:rPr lang="zh-TW" altLang="en-US" sz="5400" b="1" dirty="0" smtClean="0">
                <a:solidFill>
                  <a:srgbClr val="29550A"/>
                </a:solidFill>
              </a:rPr>
              <a:t>．</a:t>
            </a:r>
            <a:r>
              <a:rPr lang="zh-TW" altLang="en-US" sz="5400" b="1" dirty="0" smtClean="0">
                <a:solidFill>
                  <a:srgbClr val="29550A"/>
                </a:solidFill>
              </a:rPr>
              <a:t>得福與施福</a:t>
            </a:r>
            <a:r>
              <a:rPr lang="zh-TW" altLang="en-US" sz="5400" b="1" dirty="0" smtClean="0">
                <a:solidFill>
                  <a:srgbClr val="29550A"/>
                </a:solidFill>
              </a:rPr>
              <a:t/>
            </a:r>
            <a:br>
              <a:rPr lang="zh-TW" altLang="en-US" sz="5400" b="1" dirty="0" smtClean="0">
                <a:solidFill>
                  <a:srgbClr val="29550A"/>
                </a:solidFill>
              </a:rPr>
            </a:br>
            <a:endParaRPr lang="en-US" sz="5400" b="1" dirty="0">
              <a:solidFill>
                <a:srgbClr val="2955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06" y="1054100"/>
            <a:ext cx="8871993" cy="5815475"/>
          </a:xfrm>
        </p:spPr>
        <p:txBody>
          <a:bodyPr>
            <a:normAutofit/>
          </a:bodyPr>
          <a:lstStyle/>
          <a:p>
            <a:r>
              <a:rPr lang="en-US" altLang="zh-TW" sz="2600" b="1" dirty="0"/>
              <a:t>18</a:t>
            </a:r>
            <a:r>
              <a:rPr lang="zh-TW" altLang="en-US" sz="2600" b="1" dirty="0"/>
              <a:t>  押撒過門的時候，勸丈夫向他父親求一塊田，押撒一下驢，迦勒問他說：「你要什麼？」</a:t>
            </a:r>
            <a:r>
              <a:rPr lang="en-US" altLang="zh-TW" sz="2600" b="1" dirty="0"/>
              <a:t>19</a:t>
            </a:r>
            <a:r>
              <a:rPr lang="zh-TW" altLang="en-US" sz="2600" b="1" dirty="0"/>
              <a:t>  他說：「求你賜福給我，你既將我安置在南地，求你也給我水泉。」他父親就把上泉下泉賜給他。</a:t>
            </a:r>
            <a:endParaRPr lang="en-US" sz="2600" b="1" dirty="0"/>
          </a:p>
          <a:p>
            <a:r>
              <a:rPr lang="en-US" altLang="zh-TW" sz="3500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zh-TW" altLang="en-US" sz="3500" b="1" dirty="0" smtClean="0">
                <a:solidFill>
                  <a:schemeClr val="accent2">
                    <a:lumMod val="75000"/>
                  </a:schemeClr>
                </a:solidFill>
              </a:rPr>
              <a:t>．</a:t>
            </a:r>
            <a:r>
              <a:rPr lang="zh-TW" altLang="en-US" sz="3500" b="1" dirty="0" smtClean="0">
                <a:solidFill>
                  <a:schemeClr val="accent2">
                    <a:lumMod val="75000"/>
                  </a:schemeClr>
                </a:solidFill>
              </a:rPr>
              <a:t>送上泉與下泉</a:t>
            </a:r>
          </a:p>
          <a:p>
            <a:r>
              <a:rPr lang="en-US" altLang="zh-TW" sz="3500" b="1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zh-TW" altLang="en-US" sz="3500" b="1" dirty="0" smtClean="0">
                <a:solidFill>
                  <a:schemeClr val="accent2">
                    <a:lumMod val="75000"/>
                  </a:schemeClr>
                </a:solidFill>
              </a:rPr>
              <a:t>．</a:t>
            </a:r>
            <a:r>
              <a:rPr lang="zh-TW" altLang="en-US" sz="3500" b="1" dirty="0" smtClean="0">
                <a:solidFill>
                  <a:schemeClr val="accent2">
                    <a:lumMod val="75000"/>
                  </a:schemeClr>
                </a:solidFill>
              </a:rPr>
              <a:t>得著上泉，成為下泉．</a:t>
            </a:r>
          </a:p>
          <a:p>
            <a:r>
              <a:rPr lang="en-US" altLang="zh-TW" sz="3500" b="1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zh-TW" altLang="en-US" sz="3500" b="1" dirty="0" smtClean="0">
                <a:solidFill>
                  <a:schemeClr val="accent2">
                    <a:lumMod val="75000"/>
                  </a:schemeClr>
                </a:solidFill>
              </a:rPr>
              <a:t>．</a:t>
            </a:r>
            <a:r>
              <a:rPr lang="zh-TW" altLang="en-US" sz="3500" b="1" dirty="0" smtClean="0">
                <a:solidFill>
                  <a:schemeClr val="accent2">
                    <a:lumMod val="75000"/>
                  </a:schemeClr>
                </a:solidFill>
              </a:rPr>
              <a:t>成為施恩的管子</a:t>
            </a:r>
          </a:p>
          <a:p>
            <a:r>
              <a:rPr lang="zh-TW" altLang="en-US" sz="3500" b="1" dirty="0" smtClean="0">
                <a:solidFill>
                  <a:schemeClr val="accent2">
                    <a:lumMod val="75000"/>
                  </a:schemeClr>
                </a:solidFill>
              </a:rPr>
              <a:t>＊</a:t>
            </a:r>
            <a:r>
              <a:rPr lang="zh-TW" altLang="en-US" sz="3500" b="1" dirty="0" smtClean="0">
                <a:solidFill>
                  <a:schemeClr val="accent2">
                    <a:lumMod val="75000"/>
                  </a:schemeClr>
                </a:solidFill>
              </a:rPr>
              <a:t>校園事工 － 建立二泉</a:t>
            </a:r>
          </a:p>
          <a:p>
            <a:r>
              <a:rPr lang="zh-TW" altLang="en-US" sz="3500" b="1" dirty="0" smtClean="0">
                <a:solidFill>
                  <a:schemeClr val="accent2">
                    <a:lumMod val="75000"/>
                  </a:schemeClr>
                </a:solidFill>
              </a:rPr>
              <a:t>＊操練奉獻</a:t>
            </a:r>
            <a:r>
              <a:rPr lang="en-US" altLang="zh-TW" sz="3500" b="1" dirty="0" smtClean="0">
                <a:solidFill>
                  <a:schemeClr val="accent2">
                    <a:lumMod val="75000"/>
                  </a:schemeClr>
                </a:solidFill>
              </a:rPr>
              <a:t> -  </a:t>
            </a:r>
          </a:p>
          <a:p>
            <a:r>
              <a:rPr lang="en-US" altLang="zh-TW" sz="3500" b="1" dirty="0" smtClean="0">
                <a:solidFill>
                  <a:schemeClr val="accent2">
                    <a:lumMod val="75000"/>
                  </a:schemeClr>
                </a:solidFill>
              </a:rPr>
              <a:t> * </a:t>
            </a:r>
            <a:r>
              <a:rPr lang="zh-TW" altLang="en-US" sz="3500" b="1" dirty="0" smtClean="0">
                <a:solidFill>
                  <a:schemeClr val="accent2">
                    <a:lumMod val="75000"/>
                  </a:schemeClr>
                </a:solidFill>
              </a:rPr>
              <a:t>參加短宣 －</a:t>
            </a:r>
            <a:r>
              <a:rPr lang="en-US" altLang="zh-TW" sz="3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zh-TW" altLang="en-US" sz="35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9700" y="55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184" y="3263900"/>
            <a:ext cx="3442855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3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66" y="483474"/>
            <a:ext cx="755906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b="1" dirty="0" smtClean="0">
                <a:solidFill>
                  <a:srgbClr val="29550A"/>
                </a:solidFill>
              </a:rPr>
              <a:t>應用</a:t>
            </a:r>
            <a:br>
              <a:rPr lang="zh-TW" altLang="en-US" sz="5400" b="1" dirty="0" smtClean="0">
                <a:solidFill>
                  <a:srgbClr val="29550A"/>
                </a:solidFill>
              </a:rPr>
            </a:br>
            <a:endParaRPr lang="en-US" sz="5400" b="1" dirty="0">
              <a:solidFill>
                <a:srgbClr val="2955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07" y="1824257"/>
            <a:ext cx="7436158" cy="5364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追求不會失去的福 </a:t>
            </a:r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zh-TW" alt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   作個能分享恩典的人。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18" y="3029352"/>
            <a:ext cx="6827508" cy="5052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1010" y="5906511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FFFF00"/>
                </a:solidFill>
              </a:rPr>
              <a:t>得著上泉，成為下泉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2008</TotalTime>
  <Words>421</Words>
  <Application>Microsoft Macintosh PowerPoint</Application>
  <PresentationFormat>On-screen Show (4:3)</PresentationFormat>
  <Paragraphs>89</Paragraphs>
  <Slides>13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Calibri</vt:lpstr>
      <vt:lpstr>Monotype Corsiva</vt:lpstr>
      <vt:lpstr>Times New Roman</vt:lpstr>
      <vt:lpstr>Trebuchet MS</vt:lpstr>
      <vt:lpstr>Wingdings 3</vt:lpstr>
      <vt:lpstr>宋体</vt:lpstr>
      <vt:lpstr>微軟正黑體</vt:lpstr>
      <vt:lpstr>新細明體</vt:lpstr>
      <vt:lpstr>黑体</vt:lpstr>
      <vt:lpstr>Arial</vt:lpstr>
      <vt:lpstr>Facet</vt:lpstr>
      <vt:lpstr>5_Default Design</vt:lpstr>
      <vt:lpstr>得著上泉，成為下泉</vt:lpstr>
      <vt:lpstr>「求福」與「施福」</vt:lpstr>
      <vt:lpstr>PowerPoint Presentation</vt:lpstr>
      <vt:lpstr>I．蒙福在乎神的應許</vt:lpstr>
      <vt:lpstr>II．蒙福在乎對神的獻上</vt:lpstr>
      <vt:lpstr>III．蒙福在乎與別人的關係 </vt:lpstr>
      <vt:lpstr>VI．求福方法 </vt:lpstr>
      <vt:lpstr>VII．得福與施福 </vt:lpstr>
      <vt:lpstr>應用 </vt:lpstr>
      <vt:lpstr>419 藉我賜恩福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追求福份</dc:title>
  <dc:creator>Microsoft Office User</dc:creator>
  <cp:lastModifiedBy>William Ko</cp:lastModifiedBy>
  <cp:revision>44</cp:revision>
  <dcterms:created xsi:type="dcterms:W3CDTF">2016-02-18T16:06:46Z</dcterms:created>
  <dcterms:modified xsi:type="dcterms:W3CDTF">2016-06-05T15:09:47Z</dcterms:modified>
</cp:coreProperties>
</file>