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765F6B-F8AD-4E91-B02D-878DB4800977}" type="datetimeFigureOut">
              <a:rPr lang="en-US" smtClean="0"/>
              <a:t>7/17/2016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B69A1-EFA4-448C-A098-154EBFB6D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47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157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581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194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3262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9327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8800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8963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657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7/17/2016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385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7/17/2016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198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7/17/2016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344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7/17/2016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805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7/17/2016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11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7/17/2016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566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7/17/2016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731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7/17/2016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087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7/17/2016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005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7/17/2016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706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7/17/2016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04029C79-F654-4241-A41C-5FA518CB1EDB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  <a:ea typeface="NSimSun" pitchFamily="49" charset="-122"/>
              <a:cs typeface="Arial" charset="0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  <a:ea typeface="NSimSun" pitchFamily="49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864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  <a:ea typeface="NSimSun" pitchFamily="49" charset="-122"/>
              <a:cs typeface="Arial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  <a:ea typeface="NSimSun" pitchFamily="49" charset="-122"/>
              <a:cs typeface="Arial" charset="0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>
                <a:solidFill>
                  <a:srgbClr val="04617B">
                    <a:shade val="90000"/>
                  </a:srgbClr>
                </a:solidFill>
                <a:ea typeface="NSimSun" pitchFamily="49" charset="-122"/>
                <a:cs typeface="Arial" charset="0"/>
              </a:rPr>
              <a:pPr/>
              <a:t>7/17/2016</a:t>
            </a:fld>
            <a:endParaRPr lang="en-US">
              <a:solidFill>
                <a:srgbClr val="04617B">
                  <a:shade val="90000"/>
                </a:srgbClr>
              </a:solidFill>
              <a:ea typeface="NSimSun" pitchFamily="49" charset="-122"/>
              <a:cs typeface="Arial" charset="0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>
              <a:solidFill>
                <a:srgbClr val="04617B">
                  <a:shade val="90000"/>
                </a:srgbClr>
              </a:solidFill>
              <a:ea typeface="NSimSun" pitchFamily="49" charset="-122"/>
              <a:cs typeface="Arial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>
                <a:solidFill>
                  <a:srgbClr val="04617B">
                    <a:shade val="90000"/>
                  </a:srgbClr>
                </a:solidFill>
                <a:ea typeface="NSimSun" pitchFamily="49" charset="-122"/>
                <a:cs typeface="Arial" charset="0"/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  <a:ea typeface="NSimSun" pitchFamily="49" charset="-122"/>
              <a:cs typeface="Arial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sz="1800">
                <a:solidFill>
                  <a:prstClr val="black"/>
                </a:solidFill>
                <a:ea typeface="NSimSun" pitchFamily="49" charset="-122"/>
                <a:cs typeface="Arial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sz="1800">
                <a:solidFill>
                  <a:prstClr val="black"/>
                </a:solidFill>
                <a:ea typeface="NSimSun" pitchFamily="49" charset="-122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11517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990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>
                <a:latin typeface="標楷體" pitchFamily="65" charset="-120"/>
                <a:ea typeface="標楷體" pitchFamily="65" charset="-120"/>
              </a:rPr>
              <a:t>敬畏神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362200"/>
            <a:ext cx="7924800" cy="3581400"/>
          </a:xfrm>
        </p:spPr>
        <p:txBody>
          <a:bodyPr>
            <a:normAutofit/>
          </a:bodyPr>
          <a:lstStyle/>
          <a:p>
            <a:pPr lvl="2">
              <a:buNone/>
            </a:pPr>
            <a:r>
              <a:rPr lang="zh-TW" altLang="en-US" sz="4800" b="1" dirty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前言</a:t>
            </a:r>
            <a:endParaRPr lang="en-US" altLang="zh-TW" sz="48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en-US" altLang="zh-TW" sz="4800" b="1" dirty="0">
                <a:solidFill>
                  <a:schemeClr val="accent1">
                    <a:lumMod val="50000"/>
                  </a:schemeClr>
                </a:solidFill>
                <a:latin typeface="+mj-lt"/>
                <a:ea typeface="標楷體" pitchFamily="65" charset="-120"/>
              </a:rPr>
              <a:t> What</a:t>
            </a:r>
            <a:r>
              <a:rPr lang="zh-TW" altLang="en-US" sz="4800" b="1" dirty="0">
                <a:solidFill>
                  <a:schemeClr val="accent1">
                    <a:lumMod val="50000"/>
                  </a:schemeClr>
                </a:solidFill>
                <a:latin typeface="+mj-lt"/>
                <a:ea typeface="標楷體" pitchFamily="65" charset="-120"/>
              </a:rPr>
              <a:t>：什麼是敬畏神</a:t>
            </a:r>
          </a:p>
          <a:p>
            <a:pPr lvl="3"/>
            <a:r>
              <a:rPr lang="en-US" altLang="zh-TW" sz="4800" b="1" dirty="0">
                <a:solidFill>
                  <a:schemeClr val="accent1">
                    <a:lumMod val="50000"/>
                  </a:schemeClr>
                </a:solidFill>
                <a:latin typeface="+mj-lt"/>
                <a:ea typeface="標楷體" pitchFamily="65" charset="-120"/>
              </a:rPr>
              <a:t> Why</a:t>
            </a:r>
            <a:r>
              <a:rPr lang="zh-TW" altLang="en-US" sz="4800" b="1" dirty="0">
                <a:solidFill>
                  <a:schemeClr val="accent1">
                    <a:lumMod val="50000"/>
                  </a:schemeClr>
                </a:solidFill>
                <a:latin typeface="+mj-lt"/>
                <a:ea typeface="標楷體" pitchFamily="65" charset="-120"/>
              </a:rPr>
              <a:t>： 為什麼這麼重要</a:t>
            </a:r>
          </a:p>
          <a:p>
            <a:pPr lvl="3"/>
            <a:r>
              <a:rPr lang="en-US" altLang="zh-TW" sz="4800" b="1" dirty="0">
                <a:solidFill>
                  <a:schemeClr val="accent1">
                    <a:lumMod val="50000"/>
                  </a:schemeClr>
                </a:solidFill>
                <a:latin typeface="+mj-lt"/>
                <a:ea typeface="標楷體" pitchFamily="65" charset="-120"/>
              </a:rPr>
              <a:t> How</a:t>
            </a:r>
            <a:r>
              <a:rPr lang="zh-TW" altLang="en-US" sz="4800" b="1" dirty="0">
                <a:solidFill>
                  <a:schemeClr val="accent1">
                    <a:lumMod val="50000"/>
                  </a:schemeClr>
                </a:solidFill>
                <a:latin typeface="+mj-lt"/>
                <a:ea typeface="標楷體" pitchFamily="65" charset="-120"/>
              </a:rPr>
              <a:t>： 該如何敬畏神</a:t>
            </a:r>
          </a:p>
          <a:p>
            <a:pPr lvl="3"/>
            <a:endParaRPr lang="en-US" altLang="zh-TW" sz="48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/>
          </a:p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658699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990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>
                <a:latin typeface="標楷體" pitchFamily="65" charset="-120"/>
                <a:ea typeface="標楷體" pitchFamily="65" charset="-120"/>
              </a:rPr>
              <a:t>什麼是敬畏神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819400"/>
            <a:ext cx="7010400" cy="3124200"/>
          </a:xfrm>
        </p:spPr>
        <p:txBody>
          <a:bodyPr>
            <a:normAutofit/>
          </a:bodyPr>
          <a:lstStyle/>
          <a:p>
            <a:pPr lvl="3"/>
            <a:r>
              <a:rPr lang="zh-TW" altLang="en-US" sz="4800" b="1" dirty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800" b="1" dirty="0">
                <a:solidFill>
                  <a:schemeClr val="accent1">
                    <a:lumMod val="50000"/>
                  </a:schemeClr>
                </a:solidFill>
                <a:latin typeface="+mj-lt"/>
                <a:ea typeface="標楷體" pitchFamily="65" charset="-120"/>
              </a:rPr>
              <a:t>害怕 </a:t>
            </a:r>
            <a:r>
              <a:rPr lang="en-US" altLang="zh-TW" sz="4800" b="1" dirty="0">
                <a:solidFill>
                  <a:schemeClr val="accent1">
                    <a:lumMod val="50000"/>
                  </a:schemeClr>
                </a:solidFill>
                <a:latin typeface="+mj-lt"/>
                <a:ea typeface="標楷體" pitchFamily="65" charset="-120"/>
              </a:rPr>
              <a:t>(Fear)</a:t>
            </a:r>
            <a:endParaRPr lang="zh-TW" altLang="en-US" sz="4800" b="1" dirty="0">
              <a:solidFill>
                <a:schemeClr val="accent1">
                  <a:lumMod val="50000"/>
                </a:schemeClr>
              </a:solidFill>
              <a:latin typeface="+mj-lt"/>
              <a:ea typeface="標楷體" pitchFamily="65" charset="-120"/>
            </a:endParaRPr>
          </a:p>
          <a:p>
            <a:pPr lvl="3"/>
            <a:r>
              <a:rPr lang="zh-TW" altLang="en-US" sz="4800" b="1" dirty="0">
                <a:solidFill>
                  <a:schemeClr val="accent1">
                    <a:lumMod val="50000"/>
                  </a:schemeClr>
                </a:solidFill>
                <a:latin typeface="+mj-lt"/>
                <a:ea typeface="標楷體" pitchFamily="65" charset="-120"/>
              </a:rPr>
              <a:t>  驚訝 </a:t>
            </a:r>
            <a:r>
              <a:rPr lang="en-US" altLang="zh-TW" sz="4800" b="1" dirty="0">
                <a:solidFill>
                  <a:schemeClr val="accent1">
                    <a:lumMod val="50000"/>
                  </a:schemeClr>
                </a:solidFill>
                <a:latin typeface="+mj-lt"/>
                <a:ea typeface="標楷體" pitchFamily="65" charset="-120"/>
              </a:rPr>
              <a:t>(Awe)</a:t>
            </a:r>
          </a:p>
          <a:p>
            <a:pPr lvl="3"/>
            <a:r>
              <a:rPr lang="zh-TW" altLang="en-US" sz="4800" b="1" dirty="0">
                <a:solidFill>
                  <a:schemeClr val="accent1">
                    <a:lumMod val="50000"/>
                  </a:schemeClr>
                </a:solidFill>
                <a:latin typeface="+mj-lt"/>
                <a:ea typeface="標楷體" pitchFamily="65" charset="-120"/>
              </a:rPr>
              <a:t>  順服 </a:t>
            </a:r>
            <a:r>
              <a:rPr lang="en-US" altLang="zh-TW" sz="4800" b="1" dirty="0">
                <a:solidFill>
                  <a:schemeClr val="accent1">
                    <a:lumMod val="50000"/>
                  </a:schemeClr>
                </a:solidFill>
                <a:latin typeface="+mj-lt"/>
                <a:ea typeface="標楷體" pitchFamily="65" charset="-120"/>
              </a:rPr>
              <a:t>(Obedience)</a:t>
            </a:r>
          </a:p>
          <a:p>
            <a:pPr lvl="2"/>
            <a:endParaRPr lang="en-US" altLang="zh-TW" sz="44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400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4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400" dirty="0"/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680255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990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>
                <a:ea typeface="標楷體" pitchFamily="65" charset="-120"/>
              </a:rPr>
              <a:t>害怕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667000"/>
            <a:ext cx="7010400" cy="3276600"/>
          </a:xfrm>
        </p:spPr>
        <p:txBody>
          <a:bodyPr>
            <a:normAutofit/>
          </a:bodyPr>
          <a:lstStyle/>
          <a:p>
            <a:pPr lvl="3"/>
            <a:r>
              <a:rPr lang="zh-TW" altLang="en-US" sz="4400" b="1" dirty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800" b="1" dirty="0">
                <a:solidFill>
                  <a:schemeClr val="accent1">
                    <a:lumMod val="50000"/>
                  </a:schemeClr>
                </a:solidFill>
                <a:latin typeface="+mj-lt"/>
                <a:ea typeface="標楷體" pitchFamily="65" charset="-120"/>
              </a:rPr>
              <a:t>感受了神的能力</a:t>
            </a:r>
          </a:p>
          <a:p>
            <a:pPr lvl="3"/>
            <a:r>
              <a:rPr lang="zh-TW" altLang="en-US" sz="4800" b="1" dirty="0">
                <a:solidFill>
                  <a:schemeClr val="accent1">
                    <a:lumMod val="50000"/>
                  </a:schemeClr>
                </a:solidFill>
                <a:latin typeface="+mj-lt"/>
                <a:ea typeface="標楷體" pitchFamily="65" charset="-120"/>
              </a:rPr>
              <a:t>  醒悟到自己的不配</a:t>
            </a:r>
            <a:endParaRPr lang="en-US" altLang="zh-TW" sz="4800" b="1" dirty="0">
              <a:solidFill>
                <a:schemeClr val="accent1">
                  <a:lumMod val="50000"/>
                </a:schemeClr>
              </a:solidFill>
              <a:latin typeface="+mj-lt"/>
              <a:ea typeface="標楷體" pitchFamily="65" charset="-120"/>
            </a:endParaRPr>
          </a:p>
          <a:p>
            <a:pPr lvl="3"/>
            <a:r>
              <a:rPr lang="zh-TW" altLang="en-US" sz="4800" b="1" dirty="0">
                <a:solidFill>
                  <a:schemeClr val="accent1">
                    <a:lumMod val="50000"/>
                  </a:schemeClr>
                </a:solidFill>
                <a:latin typeface="+mj-lt"/>
                <a:ea typeface="標楷體" pitchFamily="65" charset="-120"/>
              </a:rPr>
              <a:t>  擔心在將到的審判</a:t>
            </a:r>
          </a:p>
          <a:p>
            <a:pPr lvl="3"/>
            <a:endParaRPr lang="en-US" altLang="zh-TW" sz="4400" b="1" dirty="0">
              <a:solidFill>
                <a:schemeClr val="accent1">
                  <a:lumMod val="50000"/>
                </a:schemeClr>
              </a:solidFill>
              <a:latin typeface="+mj-lt"/>
              <a:ea typeface="標楷體" pitchFamily="65" charset="-120"/>
            </a:endParaRPr>
          </a:p>
          <a:p>
            <a:pPr lvl="2"/>
            <a:endParaRPr lang="en-US" altLang="zh-TW" sz="44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400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4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400" dirty="0"/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660061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990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>
                <a:ea typeface="標楷體" pitchFamily="65" charset="-120"/>
              </a:rPr>
              <a:t>驚訝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667000"/>
            <a:ext cx="7010400" cy="3276600"/>
          </a:xfrm>
        </p:spPr>
        <p:txBody>
          <a:bodyPr>
            <a:normAutofit/>
          </a:bodyPr>
          <a:lstStyle/>
          <a:p>
            <a:pPr lvl="3"/>
            <a:r>
              <a:rPr lang="zh-TW" altLang="en-US" sz="4400" b="1" dirty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800" b="1" dirty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超過自己的想像</a:t>
            </a:r>
          </a:p>
          <a:p>
            <a:pPr lvl="3"/>
            <a:r>
              <a:rPr lang="zh-TW" altLang="en-US" sz="4800" b="1" dirty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獻上極大的尊重</a:t>
            </a:r>
            <a:endParaRPr lang="en-US" altLang="zh-TW" sz="48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4800" b="1" dirty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自發的敬拜讚美</a:t>
            </a:r>
          </a:p>
          <a:p>
            <a:pPr lvl="3"/>
            <a:endParaRPr lang="en-US" altLang="zh-TW" sz="4400" b="1" dirty="0">
              <a:solidFill>
                <a:schemeClr val="accent1">
                  <a:lumMod val="50000"/>
                </a:schemeClr>
              </a:solidFill>
              <a:latin typeface="+mj-lt"/>
              <a:ea typeface="標楷體" pitchFamily="65" charset="-120"/>
            </a:endParaRPr>
          </a:p>
          <a:p>
            <a:pPr lvl="2"/>
            <a:endParaRPr lang="en-US" altLang="zh-TW" sz="44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400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4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400" dirty="0"/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986759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990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>
                <a:ea typeface="標楷體" pitchFamily="65" charset="-120"/>
              </a:rPr>
              <a:t>順服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743200"/>
            <a:ext cx="7010400" cy="3200400"/>
          </a:xfrm>
        </p:spPr>
        <p:txBody>
          <a:bodyPr>
            <a:normAutofit/>
          </a:bodyPr>
          <a:lstStyle/>
          <a:p>
            <a:pPr lvl="3"/>
            <a:r>
              <a:rPr lang="zh-TW" altLang="en-US" sz="4400" b="1" dirty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800" b="1" dirty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基於尊重感恩</a:t>
            </a:r>
            <a:endParaRPr lang="zh-TW" altLang="en-US" sz="4800" b="1" dirty="0">
              <a:solidFill>
                <a:schemeClr val="accent1">
                  <a:lumMod val="50000"/>
                </a:schemeClr>
              </a:solidFill>
              <a:latin typeface="+mj-lt"/>
              <a:ea typeface="標楷體" pitchFamily="65" charset="-120"/>
            </a:endParaRPr>
          </a:p>
          <a:p>
            <a:pPr lvl="3"/>
            <a:r>
              <a:rPr lang="zh-TW" altLang="en-US" sz="4800" b="1" dirty="0">
                <a:solidFill>
                  <a:schemeClr val="accent1">
                    <a:lumMod val="50000"/>
                  </a:schemeClr>
                </a:solidFill>
                <a:latin typeface="+mj-lt"/>
                <a:ea typeface="標楷體" pitchFamily="65" charset="-120"/>
              </a:rPr>
              <a:t>  在信心上表現</a:t>
            </a:r>
            <a:endParaRPr lang="en-US" altLang="zh-TW" sz="4800" b="1" dirty="0">
              <a:solidFill>
                <a:schemeClr val="accent1">
                  <a:lumMod val="50000"/>
                </a:schemeClr>
              </a:solidFill>
              <a:latin typeface="+mj-lt"/>
              <a:ea typeface="標楷體" pitchFamily="65" charset="-120"/>
            </a:endParaRPr>
          </a:p>
          <a:p>
            <a:pPr lvl="2"/>
            <a:endParaRPr lang="en-US" altLang="zh-TW" sz="44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400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4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400" dirty="0"/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727487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990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>
                <a:latin typeface="標楷體" pitchFamily="65" charset="-120"/>
                <a:ea typeface="標楷體" pitchFamily="65" charset="-120"/>
              </a:rPr>
              <a:t>為什麼這麼重要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819400"/>
            <a:ext cx="7010400" cy="3124200"/>
          </a:xfrm>
        </p:spPr>
        <p:txBody>
          <a:bodyPr>
            <a:normAutofit/>
          </a:bodyPr>
          <a:lstStyle/>
          <a:p>
            <a:pPr lvl="3"/>
            <a:r>
              <a:rPr lang="zh-TW" altLang="en-US" sz="4400" b="1" dirty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800" b="1" dirty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生命的智慧</a:t>
            </a:r>
          </a:p>
          <a:p>
            <a:pPr lvl="3"/>
            <a:r>
              <a:rPr lang="zh-TW" altLang="en-US" sz="4800" b="1" dirty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對神的認識</a:t>
            </a:r>
            <a:endParaRPr lang="en-US" altLang="zh-TW" sz="48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4800" b="1" dirty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與人的相處</a:t>
            </a:r>
            <a:endParaRPr lang="en-US" altLang="zh-TW" sz="48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4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400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4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400" dirty="0"/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871456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990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>
                <a:latin typeface="標楷體" pitchFamily="65" charset="-120"/>
                <a:ea typeface="標楷體" pitchFamily="65" charset="-120"/>
              </a:rPr>
              <a:t>如何敬畏神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590800"/>
            <a:ext cx="7010400" cy="3352800"/>
          </a:xfrm>
        </p:spPr>
        <p:txBody>
          <a:bodyPr>
            <a:normAutofit lnSpcReduction="10000"/>
          </a:bodyPr>
          <a:lstStyle/>
          <a:p>
            <a:pPr lvl="3"/>
            <a:r>
              <a:rPr lang="zh-TW" altLang="en-US" sz="4400" b="1" dirty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800" b="1" dirty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要學習</a:t>
            </a:r>
          </a:p>
          <a:p>
            <a:pPr lvl="3"/>
            <a:r>
              <a:rPr lang="zh-TW" altLang="en-US" sz="4800" b="1" dirty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要敬拜、聚會</a:t>
            </a:r>
            <a:endParaRPr lang="en-US" altLang="zh-TW" sz="48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4800" b="1" dirty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要奉獻、事奉</a:t>
            </a:r>
            <a:endParaRPr lang="en-US" altLang="zh-TW" sz="48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4800" b="1" dirty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要時常</a:t>
            </a:r>
            <a:endParaRPr lang="en-US" altLang="zh-TW" sz="48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4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400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4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400" dirty="0"/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03410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990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>
                <a:latin typeface="標楷體" pitchFamily="65" charset="-120"/>
                <a:ea typeface="標楷體" pitchFamily="65" charset="-120"/>
              </a:rPr>
              <a:t>我可以怎麼做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819400"/>
            <a:ext cx="7543800" cy="3124200"/>
          </a:xfrm>
        </p:spPr>
        <p:txBody>
          <a:bodyPr>
            <a:normAutofit/>
          </a:bodyPr>
          <a:lstStyle/>
          <a:p>
            <a:pPr lvl="3"/>
            <a:r>
              <a:rPr lang="zh-TW" altLang="en-US" sz="4400" b="1" dirty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800" b="1" dirty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生活的每一個細節裏</a:t>
            </a:r>
            <a:endParaRPr lang="en-US" altLang="zh-TW" sz="48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4800" b="1" dirty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聖經的每一句話語上</a:t>
            </a:r>
            <a:endParaRPr lang="en-US" altLang="zh-TW" sz="48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4800" b="1" dirty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對敬拜的態度和參與</a:t>
            </a:r>
            <a:endParaRPr lang="en-US" altLang="zh-TW" sz="48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endParaRPr lang="en-US" altLang="zh-TW" sz="44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400" b="1" dirty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400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4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400" dirty="0"/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181114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223</Words>
  <Application>Microsoft Office PowerPoint</Application>
  <PresentationFormat>Widescreen</PresentationFormat>
  <Paragraphs>69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標楷體</vt:lpstr>
      <vt:lpstr>NSimSun</vt:lpstr>
      <vt:lpstr>新細明體</vt:lpstr>
      <vt:lpstr>Arial</vt:lpstr>
      <vt:lpstr>Calibri</vt:lpstr>
      <vt:lpstr>Constantia</vt:lpstr>
      <vt:lpstr>Wingdings 2</vt:lpstr>
      <vt:lpstr>2_Flow</vt:lpstr>
      <vt:lpstr>敬畏神</vt:lpstr>
      <vt:lpstr>什麼是敬畏神</vt:lpstr>
      <vt:lpstr>害怕</vt:lpstr>
      <vt:lpstr>驚訝</vt:lpstr>
      <vt:lpstr>順服</vt:lpstr>
      <vt:lpstr>為什麼這麼重要</vt:lpstr>
      <vt:lpstr>如何敬畏神</vt:lpstr>
      <vt:lpstr>我可以怎麼做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敬畏神</dc:title>
  <dc:creator>ccic-cupertino</dc:creator>
  <cp:lastModifiedBy>ccic-cupertino</cp:lastModifiedBy>
  <cp:revision>1</cp:revision>
  <dcterms:created xsi:type="dcterms:W3CDTF">2016-07-17T16:32:41Z</dcterms:created>
  <dcterms:modified xsi:type="dcterms:W3CDTF">2016-07-17T16:33:32Z</dcterms:modified>
</cp:coreProperties>
</file>