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4" r:id="rId1"/>
    <p:sldMasterId id="2147484627" r:id="rId2"/>
  </p:sldMasterIdLst>
  <p:notesMasterIdLst>
    <p:notesMasterId r:id="rId31"/>
  </p:notesMasterIdLst>
  <p:handoutMasterIdLst>
    <p:handoutMasterId r:id="rId32"/>
  </p:handoutMasterIdLst>
  <p:sldIdLst>
    <p:sldId id="256" r:id="rId3"/>
    <p:sldId id="263" r:id="rId4"/>
    <p:sldId id="313" r:id="rId5"/>
    <p:sldId id="314" r:id="rId6"/>
    <p:sldId id="315" r:id="rId7"/>
    <p:sldId id="316" r:id="rId8"/>
    <p:sldId id="318" r:id="rId9"/>
    <p:sldId id="281" r:id="rId10"/>
    <p:sldId id="280" r:id="rId11"/>
    <p:sldId id="282" r:id="rId12"/>
    <p:sldId id="288" r:id="rId13"/>
    <p:sldId id="285" r:id="rId14"/>
    <p:sldId id="283" r:id="rId15"/>
    <p:sldId id="289" r:id="rId16"/>
    <p:sldId id="284" r:id="rId17"/>
    <p:sldId id="300" r:id="rId18"/>
    <p:sldId id="319" r:id="rId19"/>
    <p:sldId id="290" r:id="rId20"/>
    <p:sldId id="294" r:id="rId21"/>
    <p:sldId id="295" r:id="rId22"/>
    <p:sldId id="296" r:id="rId23"/>
    <p:sldId id="297" r:id="rId24"/>
    <p:sldId id="292" r:id="rId25"/>
    <p:sldId id="299" r:id="rId26"/>
    <p:sldId id="291" r:id="rId27"/>
    <p:sldId id="298" r:id="rId28"/>
    <p:sldId id="312" r:id="rId29"/>
    <p:sldId id="301" r:id="rId3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CC3300"/>
    <a:srgbClr val="FFCC00"/>
    <a:srgbClr val="990033"/>
    <a:srgbClr val="24486C"/>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2" autoAdjust="0"/>
    <p:restoredTop sz="81070" autoAdjust="0"/>
  </p:normalViewPr>
  <p:slideViewPr>
    <p:cSldViewPr>
      <p:cViewPr>
        <p:scale>
          <a:sx n="55" d="100"/>
          <a:sy n="55" d="100"/>
        </p:scale>
        <p:origin x="-2035" y="-557"/>
      </p:cViewPr>
      <p:guideLst>
        <p:guide orient="horz" pos="2160"/>
        <p:guide pos="2880"/>
      </p:guideLst>
    </p:cSldViewPr>
  </p:slideViewPr>
  <p:outlineViewPr>
    <p:cViewPr>
      <p:scale>
        <a:sx n="33" d="100"/>
        <a:sy n="33" d="100"/>
      </p:scale>
      <p:origin x="6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6" d="100"/>
          <a:sy n="76" d="100"/>
        </p:scale>
        <p:origin x="-2832"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A6382FD-8651-46DB-BC3E-8E6705E2ACBA}" type="datetimeFigureOut">
              <a:rPr lang="en-US" altLang="en-US"/>
              <a:pPr>
                <a:defRPr/>
              </a:pPr>
              <a:t>1/14/2017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27AC3DD-E07D-4E42-A5F4-50612BB1506F}" type="slidenum">
              <a:rPr lang="en-US" altLang="en-US"/>
              <a:pPr>
                <a:defRPr/>
              </a:pPr>
              <a:t>‹#›</a:t>
            </a:fld>
            <a:endParaRPr lang="en-US" altLang="en-US"/>
          </a:p>
        </p:txBody>
      </p:sp>
    </p:spTree>
    <p:extLst>
      <p:ext uri="{BB962C8B-B14F-4D97-AF65-F5344CB8AC3E}">
        <p14:creationId xmlns:p14="http://schemas.microsoft.com/office/powerpoint/2010/main" val="1707122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4BC3338-57C0-4249-9662-9C90F5F305DA}" type="datetimeFigureOut">
              <a:rPr lang="en-US" altLang="en-US"/>
              <a:pPr>
                <a:defRPr/>
              </a:pPr>
              <a:t>1/14/2017</a:t>
            </a:fld>
            <a:endParaRPr lang="en-US" altLang="en-US"/>
          </a:p>
        </p:txBody>
      </p:sp>
      <p:sp>
        <p:nvSpPr>
          <p:cNvPr id="4" name="Slide Image Placeholder 3"/>
          <p:cNvSpPr>
            <a:spLocks noGrp="1" noRot="1" noChangeAspect="1"/>
          </p:cNvSpPr>
          <p:nvPr>
            <p:ph type="sldImg" idx="2"/>
          </p:nvPr>
        </p:nvSpPr>
        <p:spPr>
          <a:xfrm>
            <a:off x="1143000" y="11113"/>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52400" y="3505200"/>
            <a:ext cx="6705600" cy="54864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D8FF6EB-D097-4BD6-98D4-46902E531610}" type="slidenum">
              <a:rPr lang="en-US" altLang="en-US"/>
              <a:pPr>
                <a:defRPr/>
              </a:pPr>
              <a:t>‹#›</a:t>
            </a:fld>
            <a:endParaRPr lang="en-US" altLang="en-US"/>
          </a:p>
        </p:txBody>
      </p:sp>
    </p:spTree>
    <p:extLst>
      <p:ext uri="{BB962C8B-B14F-4D97-AF65-F5344CB8AC3E}">
        <p14:creationId xmlns:p14="http://schemas.microsoft.com/office/powerpoint/2010/main" val="2742447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234950" algn="l" rtl="0" eaLnBrk="0" fontAlgn="base" hangingPunct="0">
      <a:spcBef>
        <a:spcPct val="30000"/>
      </a:spcBef>
      <a:spcAft>
        <a:spcPct val="0"/>
      </a:spcAft>
      <a:defRPr sz="1200" kern="1200">
        <a:solidFill>
          <a:schemeClr val="tx1"/>
        </a:solidFill>
        <a:latin typeface="+mn-lt"/>
        <a:ea typeface="+mn-ea"/>
        <a:cs typeface="+mn-cs"/>
      </a:defRPr>
    </a:lvl2pPr>
    <a:lvl3pPr marL="398463"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azon.com/gp/product/1599474875/ref=oh_aui_detailpage_o07_s00?ie=UTF8&amp;psc=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新細明體" pitchFamily="18" charset="-12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9453AAB-C04F-4BFC-8F08-2E3CC5162EC2}"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u="sng" dirty="0" smtClean="0">
                <a:ea typeface="新細明體" pitchFamily="18" charset="-120"/>
              </a:rPr>
              <a:t>基督教在西方</a:t>
            </a:r>
            <a:endParaRPr lang="en-US" altLang="zh-TW" b="1" u="sng" dirty="0" smtClean="0">
              <a:ea typeface="新細明體" pitchFamily="18" charset="-120"/>
            </a:endParaRPr>
          </a:p>
          <a:p>
            <a:pPr marL="171450" indent="-171450">
              <a:buFont typeface="Arial" panose="020B0604020202020204" pitchFamily="34" charset="0"/>
              <a:buChar char="•"/>
            </a:pPr>
            <a:r>
              <a:rPr lang="zh-TW" altLang="en-US" dirty="0" smtClean="0">
                <a:ea typeface="新細明體" pitchFamily="18" charset="-120"/>
              </a:rPr>
              <a:t>後基督教文明 </a:t>
            </a:r>
            <a:r>
              <a:rPr lang="en-US" altLang="zh-TW" dirty="0" smtClean="0">
                <a:ea typeface="新細明體" pitchFamily="18" charset="-120"/>
              </a:rPr>
              <a:t>- </a:t>
            </a:r>
            <a:r>
              <a:rPr lang="zh-TW" altLang="en-US" dirty="0" smtClean="0">
                <a:ea typeface="新細明體" pitchFamily="18" charset="-120"/>
              </a:rPr>
              <a:t>文化和歷史基督教</a:t>
            </a:r>
            <a:endParaRPr lang="en-US" altLang="zh-TW" dirty="0" smtClean="0">
              <a:ea typeface="新細明體" pitchFamily="18" charset="-120"/>
            </a:endParaRPr>
          </a:p>
          <a:p>
            <a:pPr>
              <a:buFontTx/>
              <a:buChar char="•"/>
            </a:pPr>
            <a:r>
              <a:rPr lang="zh-TW" altLang="en-US" dirty="0" smtClean="0">
                <a:ea typeface="新細明體" pitchFamily="18" charset="-120"/>
              </a:rPr>
              <a:t>內部人口統計  </a:t>
            </a:r>
            <a:r>
              <a:rPr lang="en-US" altLang="en-US" dirty="0" smtClean="0">
                <a:ea typeface="新細明體" pitchFamily="18" charset="-120"/>
              </a:rPr>
              <a:t>Internal Demographics</a:t>
            </a:r>
          </a:p>
          <a:p>
            <a:pPr>
              <a:buFontTx/>
              <a:buChar char="•"/>
            </a:pPr>
            <a:r>
              <a:rPr lang="zh-TW" altLang="en-US" dirty="0" smtClean="0">
                <a:ea typeface="新細明體" pitchFamily="18" charset="-120"/>
              </a:rPr>
              <a:t>最近的移民動態  </a:t>
            </a:r>
            <a:r>
              <a:rPr lang="en-US" altLang="en-US" dirty="0" smtClean="0">
                <a:ea typeface="新細明體" pitchFamily="18" charset="-120"/>
              </a:rPr>
              <a:t>Recent Immigration Dynamics</a:t>
            </a:r>
          </a:p>
          <a:p>
            <a:pPr>
              <a:buFontTx/>
              <a:buChar char="•"/>
            </a:pPr>
            <a:r>
              <a:rPr lang="en-US" altLang="en-US" dirty="0" smtClean="0">
                <a:ea typeface="新細明體" pitchFamily="18" charset="-120"/>
              </a:rPr>
              <a:t>1.2 </a:t>
            </a:r>
            <a:r>
              <a:rPr lang="zh-TW" altLang="en-US" dirty="0" smtClean="0">
                <a:ea typeface="新細明體" pitchFamily="18" charset="-120"/>
              </a:rPr>
              <a:t>百萬從中東和非洲  </a:t>
            </a:r>
            <a:r>
              <a:rPr lang="en-US" altLang="en-US" dirty="0" smtClean="0">
                <a:ea typeface="新細明體" pitchFamily="18" charset="-120"/>
              </a:rPr>
              <a:t>million from Middle East and Africa </a:t>
            </a:r>
          </a:p>
          <a:p>
            <a:pPr>
              <a:buFontTx/>
              <a:buChar char="•"/>
            </a:pPr>
            <a:r>
              <a:rPr lang="zh-TW" altLang="en-US" dirty="0" smtClean="0">
                <a:ea typeface="新細明體" pitchFamily="18" charset="-120"/>
              </a:rPr>
              <a:t>大多數移民是穆斯林  </a:t>
            </a:r>
            <a:r>
              <a:rPr lang="en-US" altLang="en-US" dirty="0" smtClean="0">
                <a:ea typeface="新細明體" pitchFamily="18" charset="-120"/>
              </a:rPr>
              <a:t>Most of the immigrants are Muslims</a:t>
            </a:r>
          </a:p>
          <a:p>
            <a:pPr>
              <a:buFontTx/>
              <a:buChar char="•"/>
            </a:pPr>
            <a:r>
              <a:rPr lang="zh-TW" altLang="en-US" dirty="0" smtClean="0">
                <a:ea typeface="新細明體" pitchFamily="18" charset="-120"/>
              </a:rPr>
              <a:t>到</a:t>
            </a:r>
            <a:r>
              <a:rPr lang="en-US" altLang="zh-TW" dirty="0" smtClean="0">
                <a:ea typeface="新細明體" pitchFamily="18" charset="-120"/>
              </a:rPr>
              <a:t>2050</a:t>
            </a:r>
            <a:r>
              <a:rPr lang="zh-TW" altLang="en-US" dirty="0" smtClean="0">
                <a:ea typeface="新細明體" pitchFamily="18" charset="-120"/>
              </a:rPr>
              <a:t>年歐洲將是穆斯林多數  </a:t>
            </a:r>
            <a:r>
              <a:rPr lang="en-US" altLang="en-US" dirty="0" smtClean="0">
                <a:ea typeface="新細明體" pitchFamily="18" charset="-120"/>
              </a:rPr>
              <a:t>By 2050 Europe will be Muslim majority</a:t>
            </a:r>
          </a:p>
          <a:p>
            <a:endParaRPr lang="en-US" altLang="en-US" dirty="0" smtClean="0">
              <a:ea typeface="新細明體" pitchFamily="18" charset="-120"/>
            </a:endParaRPr>
          </a:p>
          <a:p>
            <a:r>
              <a:rPr lang="zh-TW" altLang="en-US" sz="1200" b="1" u="sng" dirty="0" smtClean="0">
                <a:latin typeface="DFKai-SB" panose="03000509000000000000" pitchFamily="65" charset="-120"/>
                <a:ea typeface="DFKai-SB" panose="03000509000000000000" pitchFamily="65" charset="-120"/>
              </a:rPr>
              <a:t>中國基督徒的成長</a:t>
            </a:r>
            <a:endParaRPr lang="en-US" altLang="en-US" sz="1200" b="1" u="sng" dirty="0" smtClean="0">
              <a:latin typeface="DFKai-SB" panose="03000509000000000000" pitchFamily="65" charset="-120"/>
              <a:ea typeface="DFKai-SB" panose="03000509000000000000" pitchFamily="65" charset="-120"/>
            </a:endParaRPr>
          </a:p>
          <a:p>
            <a:pPr>
              <a:buFontTx/>
              <a:buChar char="•"/>
            </a:pPr>
            <a:r>
              <a:rPr lang="en-US" altLang="en-US" dirty="0" smtClean="0">
                <a:ea typeface="新細明體" pitchFamily="18" charset="-120"/>
              </a:rPr>
              <a:t>1955: There are 120,000 Christians </a:t>
            </a:r>
          </a:p>
          <a:p>
            <a:pPr>
              <a:buFontTx/>
              <a:buChar char="•"/>
            </a:pPr>
            <a:r>
              <a:rPr lang="en-US" altLang="en-US" dirty="0" smtClean="0">
                <a:ea typeface="新細明體" pitchFamily="18" charset="-120"/>
              </a:rPr>
              <a:t>Assessment of </a:t>
            </a:r>
            <a:r>
              <a:rPr lang="zh-TW" altLang="en-US" dirty="0" smtClean="0">
                <a:ea typeface="新細明體" pitchFamily="18" charset="-120"/>
              </a:rPr>
              <a:t>費正清 </a:t>
            </a:r>
            <a:r>
              <a:rPr lang="en-US" altLang="en-US" dirty="0" smtClean="0">
                <a:ea typeface="新細明體" pitchFamily="18" charset="-120"/>
              </a:rPr>
              <a:t>in 1960s: </a:t>
            </a:r>
            <a:r>
              <a:rPr lang="zh-TW" altLang="en-US" dirty="0" smtClean="0">
                <a:ea typeface="新細明體" pitchFamily="18" charset="-120"/>
              </a:rPr>
              <a:t>在</a:t>
            </a:r>
            <a:r>
              <a:rPr lang="en-US" altLang="zh-TW" dirty="0" smtClean="0">
                <a:ea typeface="新細明體" pitchFamily="18" charset="-120"/>
              </a:rPr>
              <a:t>1800</a:t>
            </a:r>
            <a:r>
              <a:rPr lang="zh-TW" altLang="en-US" dirty="0" smtClean="0">
                <a:ea typeface="新細明體" pitchFamily="18" charset="-120"/>
              </a:rPr>
              <a:t>年和</a:t>
            </a:r>
            <a:r>
              <a:rPr lang="en-US" altLang="zh-TW" dirty="0" smtClean="0">
                <a:ea typeface="新細明體" pitchFamily="18" charset="-120"/>
              </a:rPr>
              <a:t>20</a:t>
            </a:r>
            <a:r>
              <a:rPr lang="zh-TW" altLang="en-US" dirty="0" smtClean="0">
                <a:ea typeface="新細明體" pitchFamily="18" charset="-120"/>
              </a:rPr>
              <a:t>世紀初期在中國傳教的努力被浪費了 </a:t>
            </a:r>
            <a:r>
              <a:rPr lang="en-US" altLang="en-US" dirty="0" smtClean="0">
                <a:ea typeface="新細明體" pitchFamily="18" charset="-120"/>
              </a:rPr>
              <a:t>– </a:t>
            </a:r>
            <a:r>
              <a:rPr lang="zh-TW" altLang="en-US" dirty="0" smtClean="0">
                <a:ea typeface="新細明體" pitchFamily="18" charset="-120"/>
              </a:rPr>
              <a:t>基督教在中國沒有機會</a:t>
            </a:r>
            <a:endParaRPr lang="en-US" altLang="zh-TW" dirty="0" smtClean="0">
              <a:ea typeface="新細明體" pitchFamily="18" charset="-120"/>
            </a:endParaRPr>
          </a:p>
          <a:p>
            <a:pPr>
              <a:buFontTx/>
              <a:buChar char="•"/>
            </a:pPr>
            <a:endParaRPr lang="en-US" altLang="en-US" dirty="0" smtClean="0">
              <a:ea typeface="新細明體" pitchFamily="18" charset="-120"/>
            </a:endParaRPr>
          </a:p>
          <a:p>
            <a:r>
              <a:rPr lang="en-US" altLang="en-US" b="1" u="sng" dirty="0" smtClean="0">
                <a:ea typeface="新細明體" pitchFamily="18" charset="-120"/>
              </a:rPr>
              <a:t>60 Million in 2015: </a:t>
            </a:r>
            <a:r>
              <a:rPr lang="zh-TW" altLang="en-US" b="1" u="sng" dirty="0" smtClean="0">
                <a:ea typeface="新細明體" pitchFamily="18" charset="-120"/>
              </a:rPr>
              <a:t>斯塔克，羅德尼：東方之星：中國基督教的興起  </a:t>
            </a:r>
            <a:r>
              <a:rPr lang="en-US" altLang="en-US" dirty="0" smtClean="0">
                <a:ea typeface="新細明體" pitchFamily="18" charset="-120"/>
              </a:rPr>
              <a:t>Stark, Rodney: </a:t>
            </a:r>
            <a:r>
              <a:rPr lang="en-US" altLang="en-US" u="sng" dirty="0" smtClean="0">
                <a:ea typeface="新細明體" pitchFamily="18" charset="-120"/>
                <a:hlinkClick r:id="rId3"/>
              </a:rPr>
              <a:t>A Star in the East: The Rise of Christianity in China</a:t>
            </a:r>
            <a:endParaRPr lang="en-US" altLang="en-US" u="sng" dirty="0" smtClean="0">
              <a:ea typeface="新細明體" pitchFamily="18" charset="-120"/>
            </a:endParaRPr>
          </a:p>
          <a:p>
            <a:endParaRPr lang="en-US" altLang="en-US" b="1" u="sng" dirty="0" smtClean="0">
              <a:ea typeface="新細明體" pitchFamily="18" charset="-120"/>
            </a:endParaRPr>
          </a:p>
          <a:p>
            <a:r>
              <a:rPr lang="en-US" altLang="en-US" sz="1200" dirty="0" smtClean="0">
                <a:latin typeface="DFKai-SB" panose="03000509000000000000" pitchFamily="65" charset="-120"/>
                <a:ea typeface="DFKai-SB" panose="03000509000000000000" pitchFamily="65" charset="-120"/>
              </a:rPr>
              <a:t>2.4-2.8 </a:t>
            </a:r>
            <a:r>
              <a:rPr lang="zh-TW" altLang="en-US" sz="1200" dirty="0" smtClean="0">
                <a:latin typeface="DFKai-SB" panose="03000509000000000000" pitchFamily="65" charset="-120"/>
                <a:ea typeface="DFKai-SB" panose="03000509000000000000" pitchFamily="65" charset="-120"/>
              </a:rPr>
              <a:t>億 </a:t>
            </a:r>
            <a:r>
              <a:rPr lang="en-US" altLang="en-US" b="1" u="sng" dirty="0" smtClean="0">
                <a:ea typeface="新細明體" pitchFamily="18" charset="-120"/>
              </a:rPr>
              <a:t>in 2035</a:t>
            </a:r>
          </a:p>
          <a:p>
            <a:pPr>
              <a:buFontTx/>
              <a:buChar char="•"/>
            </a:pPr>
            <a:r>
              <a:rPr lang="zh-TW" altLang="en-US" dirty="0" smtClean="0">
                <a:ea typeface="新細明體" pitchFamily="18" charset="-120"/>
              </a:rPr>
              <a:t>中國將是擁有最多基督徒的國家 </a:t>
            </a:r>
            <a:endParaRPr lang="en-US" altLang="zh-TW" dirty="0" smtClean="0">
              <a:ea typeface="新細明體" pitchFamily="18" charset="-120"/>
            </a:endParaRPr>
          </a:p>
          <a:p>
            <a:pPr>
              <a:buFontTx/>
              <a:buChar char="•"/>
            </a:pPr>
            <a:r>
              <a:rPr lang="zh-TW" altLang="en-US" dirty="0" smtClean="0">
                <a:ea typeface="新細明體" pitchFamily="18" charset="-120"/>
              </a:rPr>
              <a:t>中國基督徒</a:t>
            </a:r>
            <a:r>
              <a:rPr lang="en-US" altLang="zh-TW" dirty="0" smtClean="0">
                <a:ea typeface="新細明體" pitchFamily="18" charset="-120"/>
              </a:rPr>
              <a:t>1960 - 2040</a:t>
            </a:r>
            <a:r>
              <a:rPr lang="zh-TW" altLang="en-US" dirty="0" smtClean="0">
                <a:ea typeface="新細明體" pitchFamily="18" charset="-120"/>
              </a:rPr>
              <a:t>年間的增長率只有從 </a:t>
            </a:r>
            <a:r>
              <a:rPr lang="en-US" altLang="zh-TW" dirty="0" smtClean="0">
                <a:ea typeface="新細明體" pitchFamily="18" charset="-120"/>
              </a:rPr>
              <a:t>AD33</a:t>
            </a:r>
            <a:r>
              <a:rPr lang="zh-TW" altLang="en-US" dirty="0" smtClean="0">
                <a:ea typeface="新細明體" pitchFamily="18" charset="-120"/>
              </a:rPr>
              <a:t>到</a:t>
            </a:r>
            <a:r>
              <a:rPr lang="en-US" altLang="zh-TW" dirty="0" smtClean="0">
                <a:ea typeface="新細明體" pitchFamily="18" charset="-120"/>
              </a:rPr>
              <a:t>300 </a:t>
            </a:r>
            <a:r>
              <a:rPr lang="zh-TW" altLang="en-US" dirty="0" smtClean="0">
                <a:ea typeface="新細明體" pitchFamily="18" charset="-120"/>
              </a:rPr>
              <a:t>可以比較</a:t>
            </a:r>
            <a:endParaRPr lang="en-US" altLang="zh-TW" dirty="0" smtClean="0">
              <a:ea typeface="新細明體" pitchFamily="18" charset="-120"/>
            </a:endParaRPr>
          </a:p>
          <a:p>
            <a:pPr>
              <a:buFontTx/>
              <a:buChar char="•"/>
            </a:pPr>
            <a:r>
              <a:rPr lang="en-US" altLang="en-US" dirty="0" smtClean="0">
                <a:ea typeface="新細明體" pitchFamily="18" charset="-120"/>
              </a:rPr>
              <a:t>The early church – from 120 to 300 million – 60% of Roman empire</a:t>
            </a:r>
          </a:p>
          <a:p>
            <a:endParaRPr lang="en-US" altLang="en-US" b="1" u="sng" dirty="0" smtClean="0">
              <a:ea typeface="新細明體" pitchFamily="18" charset="-120"/>
            </a:endParaRPr>
          </a:p>
          <a:p>
            <a:endParaRPr lang="en-US" altLang="en-US" dirty="0" smtClean="0">
              <a:ea typeface="新細明體" pitchFamily="18" charset="-12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279D943-B60A-4C9D-955D-2A5018890223}"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ea typeface="新細明體" pitchFamily="18" charset="-120"/>
              </a:rPr>
              <a:t>在神學院</a:t>
            </a:r>
            <a:r>
              <a:rPr lang="en-US" altLang="zh-TW" dirty="0" smtClean="0">
                <a:ea typeface="新細明體" pitchFamily="18" charset="-120"/>
              </a:rPr>
              <a:t>/</a:t>
            </a:r>
            <a:r>
              <a:rPr lang="zh-TW" altLang="en-US" dirty="0" smtClean="0">
                <a:ea typeface="新細明體" pitchFamily="18" charset="-120"/>
              </a:rPr>
              <a:t>聖經學院教學</a:t>
            </a:r>
            <a:endParaRPr lang="en-US" altLang="zh-TW" dirty="0" smtClean="0">
              <a:ea typeface="新細明體" pitchFamily="18" charset="-120"/>
            </a:endParaRPr>
          </a:p>
          <a:p>
            <a:pPr marL="171450" indent="-171450">
              <a:buFont typeface="Arial" panose="020B0604020202020204" pitchFamily="34" charset="0"/>
              <a:buChar char="•"/>
            </a:pPr>
            <a:r>
              <a:rPr lang="zh-TW" altLang="en-US" dirty="0" smtClean="0">
                <a:ea typeface="新細明體" pitchFamily="18" charset="-120"/>
              </a:rPr>
              <a:t>羊沒有牧人 </a:t>
            </a:r>
            <a:r>
              <a:rPr lang="en-US" altLang="zh-TW" dirty="0" smtClean="0">
                <a:ea typeface="新細明體" pitchFamily="18" charset="-120"/>
              </a:rPr>
              <a:t>-</a:t>
            </a:r>
            <a:r>
              <a:rPr lang="en-US" altLang="en-US" dirty="0" smtClean="0">
                <a:ea typeface="新細明體" pitchFamily="18" charset="-120"/>
              </a:rPr>
              <a:t>Sheep without Shepherd – </a:t>
            </a:r>
          </a:p>
          <a:p>
            <a:pPr>
              <a:buFontTx/>
              <a:buChar char="•"/>
            </a:pPr>
            <a:r>
              <a:rPr lang="zh-TW" altLang="en-US" dirty="0" smtClean="0">
                <a:ea typeface="新細明體" pitchFamily="18" charset="-120"/>
              </a:rPr>
              <a:t>旁邊一個蘋果的製造廠有</a:t>
            </a:r>
            <a:r>
              <a:rPr lang="en-US" altLang="zh-TW" dirty="0" smtClean="0">
                <a:ea typeface="新細明體" pitchFamily="18" charset="-120"/>
              </a:rPr>
              <a:t>150000</a:t>
            </a:r>
            <a:r>
              <a:rPr lang="zh-TW" altLang="en-US" dirty="0" smtClean="0">
                <a:ea typeface="新細明體" pitchFamily="18" charset="-120"/>
              </a:rPr>
              <a:t>名員工建立蘋果產品  </a:t>
            </a:r>
            <a:endParaRPr lang="en-US" altLang="zh-TW" dirty="0" smtClean="0">
              <a:ea typeface="新細明體" pitchFamily="18" charset="-120"/>
            </a:endParaRPr>
          </a:p>
          <a:p>
            <a:pPr>
              <a:buFontTx/>
              <a:buChar char="•"/>
            </a:pPr>
            <a:r>
              <a:rPr lang="zh-TW" altLang="en-US" dirty="0" smtClean="0">
                <a:ea typeface="新細明體" pitchFamily="18" charset="-120"/>
              </a:rPr>
              <a:t>月薪：</a:t>
            </a:r>
            <a:r>
              <a:rPr lang="en-US" altLang="zh-TW" dirty="0" smtClean="0">
                <a:ea typeface="新細明體" pitchFamily="18" charset="-120"/>
              </a:rPr>
              <a:t>$ 374.09</a:t>
            </a:r>
          </a:p>
          <a:p>
            <a:pPr>
              <a:buFontTx/>
              <a:buChar char="•"/>
            </a:pPr>
            <a:r>
              <a:rPr lang="zh-TW" altLang="en-US" dirty="0" smtClean="0">
                <a:ea typeface="新細明體" pitchFamily="18" charset="-120"/>
              </a:rPr>
              <a:t>工作</a:t>
            </a:r>
            <a:r>
              <a:rPr lang="en-US" altLang="zh-TW" dirty="0" smtClean="0">
                <a:ea typeface="新細明體" pitchFamily="18" charset="-120"/>
              </a:rPr>
              <a:t>10-12</a:t>
            </a:r>
            <a:r>
              <a:rPr lang="zh-TW" altLang="en-US" dirty="0" smtClean="0">
                <a:ea typeface="新細明體" pitchFamily="18" charset="-120"/>
              </a:rPr>
              <a:t>小時。</a:t>
            </a:r>
            <a:endParaRPr lang="en-US" altLang="zh-TW" dirty="0" smtClean="0">
              <a:ea typeface="新細明體" pitchFamily="18" charset="-120"/>
            </a:endParaRPr>
          </a:p>
          <a:p>
            <a:pPr>
              <a:buFontTx/>
              <a:buChar char="•"/>
            </a:pPr>
            <a:r>
              <a:rPr lang="zh-TW" altLang="en-US" dirty="0" smtClean="0">
                <a:ea typeface="新細明體" pitchFamily="18" charset="-120"/>
              </a:rPr>
              <a:t>在這些製造廠內，充滿了鬱鬱寡歡的年輕人，從鄉村漫長的路遠。</a:t>
            </a:r>
            <a:endParaRPr lang="en-US" altLang="en-US" dirty="0" smtClean="0">
              <a:ea typeface="新細明體" pitchFamily="18" charset="-120"/>
            </a:endParaRPr>
          </a:p>
          <a:p>
            <a:r>
              <a:rPr lang="en-US" altLang="en-US" dirty="0" smtClean="0">
                <a:ea typeface="新細明體" pitchFamily="18" charset="-120"/>
              </a:rPr>
              <a:t>Inside these plants, full of depressed young people who are long </a:t>
            </a:r>
            <a:r>
              <a:rPr lang="en-US" altLang="en-US" dirty="0" err="1" smtClean="0">
                <a:ea typeface="新細明體" pitchFamily="18" charset="-120"/>
              </a:rPr>
              <a:t>long</a:t>
            </a:r>
            <a:r>
              <a:rPr lang="en-US" altLang="en-US" dirty="0" smtClean="0">
                <a:ea typeface="新細明體" pitchFamily="18" charset="-120"/>
              </a:rPr>
              <a:t> way from home from the villages.</a:t>
            </a:r>
          </a:p>
          <a:p>
            <a:endParaRPr lang="en-US" altLang="en-US" dirty="0" smtClean="0">
              <a:ea typeface="新細明體" pitchFamily="18" charset="-120"/>
            </a:endParaRPr>
          </a:p>
          <a:p>
            <a:r>
              <a:rPr lang="zh-TW" altLang="en-US" dirty="0" smtClean="0">
                <a:ea typeface="新細明體" pitchFamily="18" charset="-120"/>
              </a:rPr>
              <a:t>人們經常跳出他們的生活區，並自殺 </a:t>
            </a:r>
            <a:endParaRPr lang="en-US" altLang="zh-TW" dirty="0" smtClean="0">
              <a:ea typeface="新細明體" pitchFamily="18" charset="-120"/>
            </a:endParaRPr>
          </a:p>
          <a:p>
            <a:r>
              <a:rPr lang="en-US" altLang="en-US" dirty="0" smtClean="0">
                <a:ea typeface="新細明體" pitchFamily="18" charset="-120"/>
              </a:rPr>
              <a:t>People regularly jump out of their living quarters and commits suicide</a:t>
            </a:r>
          </a:p>
          <a:p>
            <a:endParaRPr lang="en-US" altLang="en-US" dirty="0" smtClean="0">
              <a:ea typeface="新細明體" pitchFamily="18" charset="-120"/>
            </a:endParaRPr>
          </a:p>
          <a:p>
            <a:r>
              <a:rPr lang="zh-TW" altLang="en-US" dirty="0" smtClean="0">
                <a:ea typeface="新細明體" pitchFamily="18" charset="-120"/>
              </a:rPr>
              <a:t>許多工人將他們的孩子留在村莊來找工作</a:t>
            </a:r>
            <a:r>
              <a:rPr lang="en-US" altLang="zh-TW" dirty="0" smtClean="0">
                <a:ea typeface="新細明體" pitchFamily="18" charset="-120"/>
              </a:rPr>
              <a:t>-</a:t>
            </a:r>
            <a:r>
              <a:rPr lang="zh-TW" altLang="en-US" dirty="0" smtClean="0">
                <a:ea typeface="新細明體" pitchFamily="18" charset="-120"/>
              </a:rPr>
              <a:t>希望找到更好的機會</a:t>
            </a:r>
            <a:r>
              <a:rPr lang="en-US" altLang="zh-TW" dirty="0" smtClean="0">
                <a:ea typeface="新細明體" pitchFamily="18" charset="-120"/>
              </a:rPr>
              <a:t>;</a:t>
            </a:r>
            <a:r>
              <a:rPr lang="en-US" altLang="zh-TW" baseline="0" dirty="0" smtClean="0">
                <a:ea typeface="新細明體" pitchFamily="18" charset="-120"/>
              </a:rPr>
              <a:t> </a:t>
            </a:r>
            <a:r>
              <a:rPr lang="zh-TW" altLang="en-US" baseline="0" dirty="0" smtClean="0">
                <a:ea typeface="新細明體" pitchFamily="18" charset="-120"/>
              </a:rPr>
              <a:t>沒有朋友，支持 </a:t>
            </a:r>
            <a:endParaRPr lang="en-US" altLang="zh-TW" baseline="0" dirty="0" smtClean="0">
              <a:ea typeface="新細明體" pitchFamily="18" charset="-120"/>
            </a:endParaRPr>
          </a:p>
          <a:p>
            <a:r>
              <a:rPr lang="zh-TW" altLang="en-US" dirty="0" smtClean="0">
                <a:ea typeface="新細明體" pitchFamily="18" charset="-120"/>
              </a:rPr>
              <a:t>離開家和朋友</a:t>
            </a:r>
            <a:endParaRPr lang="en-US" altLang="en-US" dirty="0" smtClean="0">
              <a:ea typeface="新細明體" pitchFamily="18" charset="-12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2E66C87-D345-4B31-B73E-A815BFAEA51F}" type="slidenum">
              <a:rPr lang="en-US" altLang="en-US" smtClean="0">
                <a:solidFill>
                  <a:srgbClr val="000000"/>
                </a:solidFill>
                <a:latin typeface="Arial" charset="0"/>
              </a:rPr>
              <a:pPr eaLnBrk="1" hangingPunct="1">
                <a:spcBef>
                  <a:spcPct val="0"/>
                </a:spcBef>
              </a:pPr>
              <a:t>11</a:t>
            </a:fld>
            <a:endParaRPr lang="en-US" altLang="en-US" smtClean="0">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158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u="sng" smtClean="0">
              <a:ea typeface="新細明體" pitchFamily="18" charset="-120"/>
            </a:endParaRPr>
          </a:p>
          <a:p>
            <a:r>
              <a:rPr lang="en-US" altLang="en-US" smtClean="0">
                <a:ea typeface="新細明體" pitchFamily="18" charset="-120"/>
              </a:rPr>
              <a:t>Economist projects ???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5DC69E2-FF03-4D25-8F95-D3E8D14FE9A2}" type="slidenum">
              <a:rPr lang="en-US" altLang="en-US" smtClean="0">
                <a:solidFill>
                  <a:srgbClr val="000000"/>
                </a:solidFill>
                <a:latin typeface="Arial" charset="0"/>
              </a:rPr>
              <a:pPr eaLnBrk="1" hangingPunct="1">
                <a:spcBef>
                  <a:spcPct val="0"/>
                </a:spcBef>
              </a:pPr>
              <a:t>12</a:t>
            </a:fld>
            <a:endParaRPr lang="en-US" altLang="en-US" smtClean="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zh-TW" altLang="en-US" dirty="0" smtClean="0"/>
              <a:t>以斯帖被波斯文化同化</a:t>
            </a:r>
            <a:r>
              <a:rPr lang="en-US" altLang="zh-TW" dirty="0" smtClean="0"/>
              <a:t>: Hadassah </a:t>
            </a:r>
            <a:r>
              <a:rPr lang="zh-TW" altLang="en-US" sz="1200" b="0" i="0" kern="1200" dirty="0" smtClean="0">
                <a:solidFill>
                  <a:schemeClr val="tx1"/>
                </a:solidFill>
                <a:effectLst/>
                <a:latin typeface="+mn-lt"/>
                <a:ea typeface="+mn-ea"/>
                <a:cs typeface="+mn-cs"/>
              </a:rPr>
              <a:t>哈大沙 </a:t>
            </a:r>
            <a:r>
              <a:rPr lang="en-US" altLang="zh-TW" sz="1200" b="0" i="0" kern="1200" dirty="0" smtClean="0">
                <a:solidFill>
                  <a:schemeClr val="tx1"/>
                </a:solidFill>
                <a:effectLst/>
                <a:latin typeface="+mn-lt"/>
                <a:ea typeface="+mn-ea"/>
                <a:cs typeface="+mn-cs"/>
              </a:rPr>
              <a:t>(Hebrew) </a:t>
            </a:r>
            <a:r>
              <a:rPr lang="en-US" altLang="zh-TW" dirty="0" smtClean="0"/>
              <a:t>/Esther(Persian Name)</a:t>
            </a:r>
            <a:r>
              <a:rPr lang="zh-TW" altLang="en-US" dirty="0" smtClean="0">
                <a:latin typeface="DFKai-SB" panose="03000509000000000000" pitchFamily="65" charset="-120"/>
                <a:ea typeface="DFKai-SB" panose="03000509000000000000" pitchFamily="65" charset="-120"/>
              </a:rPr>
              <a:t>以斯帖 </a:t>
            </a:r>
            <a:r>
              <a:rPr lang="en-US" altLang="zh-TW" dirty="0" smtClean="0">
                <a:latin typeface="DFKai-SB" panose="03000509000000000000" pitchFamily="65" charset="-120"/>
                <a:ea typeface="DFKai-SB" panose="03000509000000000000" pitchFamily="65" charset="-120"/>
              </a:rPr>
              <a:t>(2:7) </a:t>
            </a:r>
          </a:p>
          <a:p>
            <a:pPr eaLnBrk="1" hangingPunct="1">
              <a:buFontTx/>
              <a:buChar char="•"/>
            </a:pPr>
            <a:r>
              <a:rPr lang="zh-TW" altLang="en-US" sz="1200" b="0" i="0" dirty="0" smtClean="0">
                <a:solidFill>
                  <a:srgbClr val="000000"/>
                </a:solidFill>
                <a:effectLst/>
                <a:latin typeface="DFKai-SB" panose="03000509000000000000" pitchFamily="65" charset="-120"/>
                <a:ea typeface="DFKai-SB" panose="03000509000000000000" pitchFamily="65" charset="-120"/>
              </a:rPr>
              <a:t>末底改是以斯帖的堂兄 </a:t>
            </a:r>
            <a:r>
              <a:rPr lang="en-US" altLang="zh-TW" sz="1200" b="0" i="0" dirty="0" smtClean="0">
                <a:solidFill>
                  <a:srgbClr val="000000"/>
                </a:solidFill>
                <a:effectLst/>
                <a:latin typeface="DFKai-SB" panose="03000509000000000000" pitchFamily="65" charset="-120"/>
                <a:ea typeface="DFKai-SB" panose="03000509000000000000" pitchFamily="65" charset="-120"/>
              </a:rPr>
              <a:t>Esther is </a:t>
            </a:r>
            <a:r>
              <a:rPr lang="en-US" altLang="zh-TW" dirty="0" smtClean="0"/>
              <a:t>Mordecai’s uncle’s daughter</a:t>
            </a:r>
          </a:p>
          <a:p>
            <a:pPr eaLnBrk="1" hangingPunct="1">
              <a:buFontTx/>
              <a:buChar char="•"/>
            </a:pPr>
            <a:r>
              <a:rPr lang="zh-TW" altLang="en-US" dirty="0" smtClean="0"/>
              <a:t>女王不聽話而被放逐  </a:t>
            </a:r>
            <a:r>
              <a:rPr lang="en-US" altLang="zh-TW" dirty="0" smtClean="0"/>
              <a:t>The queen of </a:t>
            </a:r>
            <a:r>
              <a:rPr lang="en-US" altLang="zh-TW" dirty="0" err="1" smtClean="0"/>
              <a:t>Xererx</a:t>
            </a:r>
            <a:r>
              <a:rPr lang="en-US" altLang="zh-TW" dirty="0" smtClean="0"/>
              <a:t> was disobedient and was exiled</a:t>
            </a:r>
          </a:p>
          <a:p>
            <a:pPr eaLnBrk="1" hangingPunct="1">
              <a:buFontTx/>
              <a:buChar char="•"/>
            </a:pPr>
            <a:r>
              <a:rPr lang="zh-TW" altLang="en-US" dirty="0" smtClean="0"/>
              <a:t>國王決定挑選最美麗的女孩成為下一個王后</a:t>
            </a:r>
            <a:endParaRPr lang="en-US" altLang="zh-TW" dirty="0" smtClean="0"/>
          </a:p>
          <a:p>
            <a:pPr eaLnBrk="1" hangingPunct="1">
              <a:buFontTx/>
              <a:buChar char="•"/>
            </a:pPr>
            <a:r>
              <a:rPr lang="zh-TW" altLang="en-US" dirty="0" smtClean="0"/>
              <a:t>選美準備</a:t>
            </a:r>
            <a:r>
              <a:rPr lang="en-US" altLang="zh-TW" dirty="0" smtClean="0"/>
              <a:t>/</a:t>
            </a:r>
            <a:r>
              <a:rPr lang="zh-TW" altLang="en-US" dirty="0" smtClean="0"/>
              <a:t>美化 </a:t>
            </a:r>
            <a:r>
              <a:rPr lang="en-US" altLang="zh-TW" dirty="0" smtClean="0"/>
              <a:t>- </a:t>
            </a:r>
            <a:r>
              <a:rPr lang="zh-TW" altLang="en-US" dirty="0" smtClean="0"/>
              <a:t>（</a:t>
            </a:r>
            <a:r>
              <a:rPr lang="en-US" altLang="zh-TW" dirty="0" smtClean="0"/>
              <a:t>2:12 - </a:t>
            </a:r>
            <a:r>
              <a:rPr lang="zh-TW" altLang="en-US" dirty="0" smtClean="0"/>
              <a:t>六個月用沒藥油和六個月的香料）</a:t>
            </a:r>
            <a:r>
              <a:rPr lang="en-US" altLang="zh-TW" dirty="0" smtClean="0"/>
              <a:t>The preparation/ beautifying – (2:12 – six months with oil of myrrh &amp; six months with spices/ ointments)</a:t>
            </a:r>
          </a:p>
          <a:p>
            <a:pPr eaLnBrk="1" hangingPunct="1">
              <a:buFontTx/>
              <a:buChar char="•"/>
            </a:pPr>
            <a:r>
              <a:rPr lang="zh-TW" altLang="en-US" dirty="0" smtClean="0"/>
              <a:t>與國王一個晚上 </a:t>
            </a:r>
            <a:endParaRPr lang="en-US" altLang="zh-TW" dirty="0" smtClean="0"/>
          </a:p>
          <a:p>
            <a:pPr lvl="1" eaLnBrk="1" hangingPunct="1">
              <a:buFontTx/>
              <a:buChar char="•"/>
            </a:pPr>
            <a:r>
              <a:rPr lang="en-US" altLang="zh-TW" dirty="0" smtClean="0"/>
              <a:t>A girl</a:t>
            </a:r>
          </a:p>
          <a:p>
            <a:pPr lvl="1" eaLnBrk="1" hangingPunct="1">
              <a:buFontTx/>
              <a:buChar char="•"/>
            </a:pPr>
            <a:r>
              <a:rPr lang="en-US" altLang="zh-TW" dirty="0" smtClean="0"/>
              <a:t>Uneducated</a:t>
            </a:r>
          </a:p>
          <a:p>
            <a:pPr lvl="1" eaLnBrk="1" hangingPunct="1">
              <a:buFontTx/>
              <a:buChar char="•"/>
            </a:pPr>
            <a:r>
              <a:rPr lang="en-US" altLang="zh-TW" dirty="0" smtClean="0"/>
              <a:t>Without prominent family background (conquered race in exile)</a:t>
            </a:r>
          </a:p>
          <a:p>
            <a:pPr lvl="1" eaLnBrk="1" hangingPunct="1">
              <a:buFontTx/>
              <a:buChar char="•"/>
            </a:pPr>
            <a:r>
              <a:rPr lang="en-US" altLang="zh-TW" dirty="0" smtClean="0"/>
              <a:t>Defiled herself according to the traditions of Jews – food laws, sexual ethics, </a:t>
            </a:r>
          </a:p>
          <a:p>
            <a:pPr lvl="1" eaLnBrk="1" hangingPunct="1">
              <a:buFontTx/>
              <a:buChar char="•"/>
            </a:pPr>
            <a:r>
              <a:rPr lang="en-US" altLang="zh-TW" dirty="0" smtClean="0"/>
              <a:t>Work with foreign king – a traitor</a:t>
            </a:r>
          </a:p>
          <a:p>
            <a:pPr lvl="1" eaLnBrk="1" hangingPunct="1">
              <a:buFontTx/>
              <a:buChar char="•"/>
            </a:pPr>
            <a:endParaRPr lang="en-US" altLang="zh-TW" dirty="0" smtClean="0"/>
          </a:p>
          <a:p>
            <a:pPr eaLnBrk="1" hangingPunct="1">
              <a:buFontTx/>
              <a:buChar char="•"/>
            </a:pPr>
            <a:r>
              <a:rPr lang="zh-TW" altLang="en-US" dirty="0" smtClean="0"/>
              <a:t>她的成就今天在</a:t>
            </a:r>
            <a:r>
              <a:rPr lang="zh-TW" altLang="en-US" b="1" dirty="0" smtClean="0"/>
              <a:t>普珥節</a:t>
            </a:r>
            <a:r>
              <a:rPr lang="zh-TW" altLang="en-US" dirty="0" smtClean="0"/>
              <a:t>節日仍然被希伯來人記念</a:t>
            </a:r>
            <a:endParaRPr lang="en-US" altLang="zh-TW" dirty="0" smtClean="0"/>
          </a:p>
          <a:p>
            <a:pPr eaLnBrk="1" hangingPunct="1">
              <a:buFontTx/>
              <a:buNone/>
            </a:pPr>
            <a:r>
              <a:rPr lang="en-US" altLang="zh-TW" dirty="0" smtClean="0"/>
              <a:t>Her accomplishment is still remembered today in the festival of Purim</a:t>
            </a:r>
          </a:p>
          <a:p>
            <a:pPr eaLnBrk="1" hangingPunct="1">
              <a:buFontTx/>
              <a:buNone/>
            </a:pPr>
            <a:endParaRPr lang="en-US" altLang="zh-TW" dirty="0" smtClean="0"/>
          </a:p>
          <a:p>
            <a:pPr eaLnBrk="1" hangingPunct="1">
              <a:spcBef>
                <a:spcPct val="0"/>
              </a:spcBef>
              <a:buFontTx/>
              <a:buChar char="•"/>
            </a:pPr>
            <a:r>
              <a:rPr lang="zh-TW" altLang="en-US" dirty="0" smtClean="0">
                <a:ea typeface="新細明體" pitchFamily="18" charset="-120"/>
              </a:rPr>
              <a:t>她在她的生命的關鍵時刻，當神的使命在她身上時，她的勇氣被記入聖經</a:t>
            </a:r>
            <a:endParaRPr lang="en-US" altLang="en-US" dirty="0" smtClean="0">
              <a:ea typeface="新細明體" pitchFamily="18" charset="-120"/>
            </a:endParaRPr>
          </a:p>
          <a:p>
            <a:pPr eaLnBrk="1" hangingPunct="1">
              <a:spcBef>
                <a:spcPct val="0"/>
              </a:spcBef>
              <a:buFontTx/>
              <a:buChar char="•"/>
            </a:pPr>
            <a:r>
              <a:rPr lang="en-US" altLang="en-US" dirty="0" smtClean="0">
                <a:ea typeface="新細明體" pitchFamily="18" charset="-120"/>
              </a:rPr>
              <a:t>She is remembered for her courage at the pivotal moment of her life when God’s Mission is upon her</a:t>
            </a:r>
          </a:p>
          <a:p>
            <a:endParaRPr lang="en-US" altLang="en-US" dirty="0" smtClean="0">
              <a:ea typeface="新細明體" pitchFamily="18" charset="-12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D16C358-DEEB-47E3-8D93-79AE52DCD91D}"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新細明體" pitchFamily="18" charset="-120"/>
              </a:rPr>
              <a:t>There is a desperate need for biblical interpretation training in China – which some effort has been put into from Chinese Americans and other mission agencies – who translates bible commentaries / books into English </a:t>
            </a:r>
          </a:p>
          <a:p>
            <a:pPr eaLnBrk="1" hangingPunct="1">
              <a:spcBef>
                <a:spcPct val="0"/>
              </a:spcBef>
              <a:buFontTx/>
              <a:buChar char="•"/>
            </a:pPr>
            <a:r>
              <a:rPr lang="en-US" altLang="en-US" dirty="0" smtClean="0">
                <a:ea typeface="新細明體" pitchFamily="18" charset="-120"/>
              </a:rPr>
              <a:t>(My mother was a editor in such an organization in early 1990s – very lacking in resources); </a:t>
            </a:r>
          </a:p>
          <a:p>
            <a:pPr eaLnBrk="1" hangingPunct="1">
              <a:spcBef>
                <a:spcPct val="0"/>
              </a:spcBef>
              <a:buFontTx/>
              <a:buChar char="•"/>
            </a:pPr>
            <a:r>
              <a:rPr lang="en-US" altLang="en-US" dirty="0" smtClean="0">
                <a:ea typeface="新細明體" pitchFamily="18" charset="-120"/>
              </a:rPr>
              <a:t>She did not have a seminary degree – in fact it was during her most difficult time in life, just found out that my father was having an affair</a:t>
            </a:r>
          </a:p>
          <a:p>
            <a:pPr eaLnBrk="1" hangingPunct="1">
              <a:spcBef>
                <a:spcPct val="0"/>
              </a:spcBef>
            </a:pPr>
            <a:endParaRPr lang="en-US" altLang="en-US" dirty="0" smtClean="0">
              <a:ea typeface="新細明體" pitchFamily="18" charset="-120"/>
            </a:endParaRPr>
          </a:p>
          <a:p>
            <a:pPr eaLnBrk="1" hangingPunct="1">
              <a:spcBef>
                <a:spcPct val="0"/>
              </a:spcBef>
            </a:pPr>
            <a:r>
              <a:rPr lang="en-US" altLang="en-US" dirty="0" smtClean="0">
                <a:ea typeface="新細明體" pitchFamily="18" charset="-120"/>
              </a:rPr>
              <a:t>They needed much help in interpretation of scripture</a:t>
            </a:r>
          </a:p>
          <a:p>
            <a:pPr eaLnBrk="1" hangingPunct="1">
              <a:spcBef>
                <a:spcPct val="0"/>
              </a:spcBef>
            </a:pPr>
            <a:endParaRPr lang="en-US" altLang="en-US" dirty="0" smtClean="0">
              <a:ea typeface="新細明體" pitchFamily="18" charset="-120"/>
            </a:endParaRPr>
          </a:p>
          <a:p>
            <a:pPr eaLnBrk="1" hangingPunct="1">
              <a:spcBef>
                <a:spcPct val="0"/>
              </a:spcBef>
            </a:pPr>
            <a:r>
              <a:rPr lang="en-US" altLang="en-US" dirty="0" smtClean="0">
                <a:ea typeface="新細明體" pitchFamily="18" charset="-120"/>
              </a:rPr>
              <a:t>My Mom’s book pop out of the drawers; in the middle of nowhere; we like the BWGI material to pop out where.</a:t>
            </a:r>
          </a:p>
          <a:p>
            <a:endParaRPr lang="en-US" altLang="en-US" dirty="0" smtClean="0">
              <a:ea typeface="新細明體" pitchFamily="18" charset="-120"/>
            </a:endParaRPr>
          </a:p>
          <a:p>
            <a:r>
              <a:rPr lang="en-US" altLang="en-US" dirty="0" smtClean="0">
                <a:ea typeface="新細明體" pitchFamily="18" charset="-120"/>
              </a:rPr>
              <a:t>BWGI material is exactly what Chinese Christians need in this moment of History</a:t>
            </a:r>
          </a:p>
          <a:p>
            <a:endParaRPr lang="en-US" altLang="en-US" dirty="0" smtClean="0">
              <a:ea typeface="新細明體" pitchFamily="18" charset="-120"/>
            </a:endParaRPr>
          </a:p>
          <a:p>
            <a:r>
              <a:rPr lang="en-US" altLang="en-US" dirty="0" smtClean="0">
                <a:ea typeface="新細明體" pitchFamily="18" charset="-120"/>
              </a:rPr>
              <a:t>I want to see in 10 years, when I go to Bible college/ Seminary, they have BWGI material as their spiritual formation course!</a:t>
            </a:r>
          </a:p>
          <a:p>
            <a:endParaRPr lang="en-US" altLang="en-US" dirty="0" smtClean="0">
              <a:ea typeface="新細明體" pitchFamily="18" charset="-120"/>
            </a:endParaRPr>
          </a:p>
          <a:p>
            <a:r>
              <a:rPr lang="en-US" altLang="en-US" dirty="0" smtClean="0">
                <a:ea typeface="新細明體" pitchFamily="18" charset="-120"/>
              </a:rPr>
              <a:t>Where many faithful servant of God would develop a deep understanding of God’s love and acceptance for them, and their ministry would flow out of that experience of Father’s love.</a:t>
            </a:r>
          </a:p>
          <a:p>
            <a:endParaRPr lang="en-US" altLang="en-US" dirty="0" smtClean="0">
              <a:ea typeface="新細明體" pitchFamily="18" charset="-120"/>
            </a:endParaRPr>
          </a:p>
          <a:p>
            <a:r>
              <a:rPr lang="en-US" altLang="en-US" dirty="0" smtClean="0">
                <a:ea typeface="新細明體" pitchFamily="18" charset="-120"/>
              </a:rPr>
              <a:t>Furthermore, with deep biblical foundation and understanding of theology of emotions, they will be able to meet the huge family, relational crisis that is taking place within Chinese culture.  </a:t>
            </a:r>
          </a:p>
          <a:p>
            <a:endParaRPr lang="en-US" altLang="en-US" dirty="0" smtClean="0">
              <a:ea typeface="新細明體" pitchFamily="18" charset="-120"/>
            </a:endParaRPr>
          </a:p>
          <a:p>
            <a:r>
              <a:rPr lang="en-US" altLang="en-US" dirty="0" smtClean="0">
                <a:ea typeface="新細明體" pitchFamily="18" charset="-120"/>
              </a:rPr>
              <a:t>BWGI will play a huge role in the transformation of Christians in China, and thus the transformation of China</a:t>
            </a:r>
          </a:p>
          <a:p>
            <a:endParaRPr lang="en-US" altLang="en-US" dirty="0" smtClean="0">
              <a:ea typeface="新細明體" pitchFamily="18" charset="-12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298C0B9-B79C-4CFE-A923-71EE6FC1F443}" type="slidenum">
              <a:rPr lang="en-US" altLang="en-US" smtClean="0">
                <a:solidFill>
                  <a:srgbClr val="000000"/>
                </a:solidFill>
                <a:latin typeface="Arial" charset="0"/>
              </a:rPr>
              <a:pPr eaLnBrk="1" hangingPunct="1">
                <a:spcBef>
                  <a:spcPct val="0"/>
                </a:spcBef>
              </a:pPr>
              <a:t>14</a:t>
            </a:fld>
            <a:endParaRPr lang="en-US" altLang="en-US" smtClean="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新細明體" pitchFamily="18" charset="-12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8EE20B3-9501-40A2-9380-2A777FA39087}"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新細明體" pitchFamily="18" charset="-12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B5F16BC-863F-4CAE-A1FC-8BAB874C232F}"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FF6EB-D097-4BD6-98D4-46902E531610}" type="slidenum">
              <a:rPr lang="en-US" altLang="en-US" smtClean="0"/>
              <a:pPr>
                <a:defRPr/>
              </a:pPr>
              <a:t>17</a:t>
            </a:fld>
            <a:endParaRPr lang="en-US" altLang="en-US"/>
          </a:p>
        </p:txBody>
      </p:sp>
    </p:spTree>
    <p:extLst>
      <p:ext uri="{BB962C8B-B14F-4D97-AF65-F5344CB8AC3E}">
        <p14:creationId xmlns:p14="http://schemas.microsoft.com/office/powerpoint/2010/main" val="37852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新細明體" pitchFamily="18" charset="-12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95AA021-0AC0-4C16-83BE-8F0C69B5A51E}"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新細明體" pitchFamily="18" charset="-120"/>
              </a:rPr>
              <a:t>I was teaching at a unregistered church leader’s gathering – they are at the front line of ministering to these people.</a:t>
            </a:r>
          </a:p>
          <a:p>
            <a:endParaRPr lang="en-US" altLang="en-US" dirty="0" smtClean="0">
              <a:ea typeface="新細明體" pitchFamily="18" charset="-120"/>
            </a:endParaRPr>
          </a:p>
          <a:p>
            <a:r>
              <a:rPr lang="en-US" altLang="en-US" dirty="0" smtClean="0">
                <a:ea typeface="新細明體" pitchFamily="18" charset="-120"/>
              </a:rPr>
              <a:t>The younger students in front 22-30, they work with migrants working in their city</a:t>
            </a:r>
          </a:p>
          <a:p>
            <a:endParaRPr lang="en-US" altLang="en-US" dirty="0" smtClean="0">
              <a:ea typeface="新細明體" pitchFamily="18" charset="-120"/>
            </a:endParaRPr>
          </a:p>
          <a:p>
            <a:r>
              <a:rPr lang="en-US" altLang="en-US" dirty="0" smtClean="0">
                <a:ea typeface="新細明體" pitchFamily="18" charset="-120"/>
              </a:rPr>
              <a:t>The older students in the back 35-50, they work with many who are left behind in the villages </a:t>
            </a:r>
          </a:p>
          <a:p>
            <a:endParaRPr lang="en-US" altLang="en-US" dirty="0" smtClean="0">
              <a:ea typeface="新細明體" pitchFamily="18" charset="-120"/>
            </a:endParaRPr>
          </a:p>
          <a:p>
            <a:r>
              <a:rPr lang="en-US" altLang="en-US" dirty="0" smtClean="0">
                <a:ea typeface="新細明體" pitchFamily="18" charset="-120"/>
              </a:rPr>
              <a:t>They also will tell me – “PRAISE the Lord” that I can make it to this training – Police was just interrogating me 3 hours before</a:t>
            </a:r>
          </a:p>
          <a:p>
            <a:endParaRPr lang="en-US" altLang="en-US" dirty="0" smtClean="0">
              <a:ea typeface="新細明體" pitchFamily="18" charset="-120"/>
            </a:endParaRPr>
          </a:p>
          <a:p>
            <a:r>
              <a:rPr lang="en-US" altLang="en-US" dirty="0" smtClean="0">
                <a:ea typeface="新細明體" pitchFamily="18" charset="-120"/>
              </a:rPr>
              <a:t>Struggle of Young Christian Pastors in China:</a:t>
            </a:r>
          </a:p>
          <a:p>
            <a:pPr>
              <a:buFontTx/>
              <a:buChar char="-"/>
            </a:pPr>
            <a:r>
              <a:rPr lang="en-US" altLang="en-US" dirty="0" smtClean="0">
                <a:ea typeface="新細明體" pitchFamily="18" charset="-120"/>
              </a:rPr>
              <a:t>Earning 1/3 of their peers</a:t>
            </a:r>
          </a:p>
          <a:p>
            <a:pPr>
              <a:buFontTx/>
              <a:buChar char="-"/>
            </a:pPr>
            <a:r>
              <a:rPr lang="en-US" altLang="en-US" dirty="0" smtClean="0">
                <a:ea typeface="新細明體" pitchFamily="18" charset="-120"/>
              </a:rPr>
              <a:t>Being disowned by their parents</a:t>
            </a:r>
          </a:p>
          <a:p>
            <a:pPr>
              <a:buFontTx/>
              <a:buChar char="-"/>
            </a:pPr>
            <a:r>
              <a:rPr lang="en-US" altLang="en-US" dirty="0" smtClean="0">
                <a:ea typeface="新細明體" pitchFamily="18" charset="-120"/>
              </a:rPr>
              <a:t>Their children have no school to go to</a:t>
            </a:r>
          </a:p>
          <a:p>
            <a:pPr>
              <a:buFontTx/>
              <a:buChar char="-"/>
            </a:pPr>
            <a:endParaRPr lang="en-US" altLang="en-US" dirty="0" smtClean="0">
              <a:ea typeface="新細明體" pitchFamily="18" charset="-120"/>
            </a:endParaRPr>
          </a:p>
          <a:p>
            <a:r>
              <a:rPr lang="en-US" altLang="en-US" dirty="0" smtClean="0">
                <a:ea typeface="新細明體" pitchFamily="18" charset="-120"/>
              </a:rPr>
              <a:t>Older Students: </a:t>
            </a:r>
          </a:p>
          <a:p>
            <a:pPr>
              <a:buFontTx/>
              <a:buChar char="-"/>
            </a:pPr>
            <a:r>
              <a:rPr lang="en-US" altLang="en-US" dirty="0" smtClean="0">
                <a:ea typeface="新細明體" pitchFamily="18" charset="-120"/>
              </a:rPr>
              <a:t>Real physical persecution</a:t>
            </a:r>
          </a:p>
          <a:p>
            <a:pPr>
              <a:buFontTx/>
              <a:buChar char="-"/>
            </a:pPr>
            <a:r>
              <a:rPr lang="en-US" altLang="en-US" dirty="0" smtClean="0">
                <a:ea typeface="新細明體" pitchFamily="18" charset="-120"/>
              </a:rPr>
              <a:t>They were interrogated by police right before they can show up for class</a:t>
            </a:r>
          </a:p>
          <a:p>
            <a:pPr>
              <a:buFontTx/>
              <a:buChar char="-"/>
            </a:pPr>
            <a:endParaRPr lang="en-US" altLang="en-US" dirty="0" smtClean="0">
              <a:ea typeface="新細明體" pitchFamily="18" charset="-12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76D5C22-855F-4370-81F4-77690332CF11}" type="slidenum">
              <a:rPr lang="en-US" altLang="en-US" smtClean="0">
                <a:solidFill>
                  <a:srgbClr val="000000"/>
                </a:solidFill>
                <a:latin typeface="Arial" charset="0"/>
              </a:rPr>
              <a:pPr eaLnBrk="1" hangingPunct="1">
                <a:spcBef>
                  <a:spcPct val="0"/>
                </a:spcBef>
              </a:pPr>
              <a:t>19</a:t>
            </a:fld>
            <a:endParaRPr lang="en-US" alt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新細明體" pitchFamily="18" charset="-12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EF18A17-2BBF-4FF6-88F9-163841BED53F}" type="slidenum">
              <a:rPr lang="en-US" altLang="en-US" smtClean="0">
                <a:latin typeface="Arial" charset="0"/>
              </a:rPr>
              <a:pPr eaLnBrk="1" hangingPunct="1">
                <a:spcBef>
                  <a:spcPct val="0"/>
                </a:spcBef>
              </a:pPr>
              <a:t>20</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新細明體" pitchFamily="18" charset="-12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9737318-FE2F-40B0-B49D-0F68B73E5C63}" type="slidenum">
              <a:rPr lang="en-US" altLang="en-US" smtClean="0">
                <a:latin typeface="Arial" charset="0"/>
              </a:rPr>
              <a:pPr eaLnBrk="1" hangingPunct="1">
                <a:spcBef>
                  <a:spcPct val="0"/>
                </a:spcBef>
              </a:pPr>
              <a:t>21</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新細明體" pitchFamily="18" charset="-12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56AA09F-FB49-4093-9A15-6D64FFC319E1}"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u="sng" dirty="0" smtClean="0">
                <a:ea typeface="新細明體" pitchFamily="18" charset="-120"/>
              </a:rPr>
              <a:t>Comfortable Lifestyles (playing ultimate)</a:t>
            </a:r>
          </a:p>
          <a:p>
            <a:pPr>
              <a:buFontTx/>
              <a:buChar char="•"/>
            </a:pPr>
            <a:r>
              <a:rPr lang="en-US" altLang="en-US" sz="1100" dirty="0" smtClean="0">
                <a:ea typeface="新細明體" pitchFamily="18" charset="-120"/>
              </a:rPr>
              <a:t>I love exercise, working out in a gym but cannot do it in China</a:t>
            </a:r>
          </a:p>
          <a:p>
            <a:pPr>
              <a:buFontTx/>
              <a:buChar char="•"/>
            </a:pPr>
            <a:r>
              <a:rPr lang="en-US" altLang="en-US" sz="1100" dirty="0" smtClean="0">
                <a:ea typeface="新細明體" pitchFamily="18" charset="-120"/>
              </a:rPr>
              <a:t>I brought a pair of running shoes traveling in BJ – not possible to run out door, so I just climb the stairs in the high rises</a:t>
            </a:r>
          </a:p>
          <a:p>
            <a:pPr>
              <a:buFontTx/>
              <a:buChar char="•"/>
            </a:pPr>
            <a:endParaRPr lang="en-US" altLang="en-US" sz="1100" dirty="0" smtClean="0">
              <a:ea typeface="新細明體" pitchFamily="18" charset="-120"/>
            </a:endParaRPr>
          </a:p>
          <a:p>
            <a:r>
              <a:rPr lang="en-US" altLang="en-US" sz="1100" b="1" u="sng" dirty="0" smtClean="0">
                <a:ea typeface="新細明體" pitchFamily="18" charset="-120"/>
              </a:rPr>
              <a:t>Our concept of retirement &amp; security</a:t>
            </a:r>
          </a:p>
          <a:p>
            <a:pPr>
              <a:buFontTx/>
              <a:buChar char="•"/>
            </a:pPr>
            <a:r>
              <a:rPr lang="en-US" altLang="en-US" sz="1100" dirty="0" smtClean="0">
                <a:ea typeface="新細明體" pitchFamily="18" charset="-120"/>
              </a:rPr>
              <a:t>Fundraising is very difficult – never had to do it. … being a church pastor is so much more stable</a:t>
            </a:r>
          </a:p>
          <a:p>
            <a:pPr>
              <a:buFontTx/>
              <a:buChar char="•"/>
            </a:pPr>
            <a:r>
              <a:rPr lang="en-US" altLang="en-US" sz="1100" dirty="0" smtClean="0">
                <a:ea typeface="新細明體" pitchFamily="18" charset="-120"/>
              </a:rPr>
              <a:t>How much is enough for retirement?</a:t>
            </a:r>
          </a:p>
          <a:p>
            <a:endParaRPr lang="en-US" altLang="en-US" sz="1100" dirty="0" smtClean="0">
              <a:ea typeface="新細明體" pitchFamily="18" charset="-120"/>
            </a:endParaRPr>
          </a:p>
          <a:p>
            <a:r>
              <a:rPr lang="en-US" altLang="en-US" sz="1100" b="1" u="sng" dirty="0" smtClean="0">
                <a:ea typeface="新細明體" pitchFamily="18" charset="-120"/>
              </a:rPr>
              <a:t>Our Hopes and Dreams</a:t>
            </a:r>
          </a:p>
          <a:p>
            <a:pPr>
              <a:buFontTx/>
              <a:buChar char="•"/>
            </a:pPr>
            <a:r>
              <a:rPr lang="en-US" altLang="en-US" sz="1100" dirty="0" smtClean="0">
                <a:ea typeface="新細明體" pitchFamily="18" charset="-120"/>
              </a:rPr>
              <a:t>People have personal ambitions – start a company, raise a family, find a wife</a:t>
            </a:r>
          </a:p>
          <a:p>
            <a:pPr>
              <a:buFontTx/>
              <a:buChar char="•"/>
            </a:pPr>
            <a:endParaRPr lang="en-US" altLang="en-US" sz="1100" dirty="0" smtClean="0">
              <a:ea typeface="新細明體" pitchFamily="18" charset="-120"/>
            </a:endParaRPr>
          </a:p>
          <a:p>
            <a:pPr>
              <a:buFontTx/>
              <a:buChar char="•"/>
            </a:pPr>
            <a:r>
              <a:rPr lang="en-US" altLang="en-US" sz="1100" dirty="0" smtClean="0">
                <a:ea typeface="新細明體" pitchFamily="18" charset="-120"/>
              </a:rPr>
              <a:t>(James 4) We ask God with wrong motive: This is why God does not answer our prayers or request</a:t>
            </a:r>
          </a:p>
          <a:p>
            <a:pPr>
              <a:buFontTx/>
              <a:buChar char="•"/>
            </a:pPr>
            <a:r>
              <a:rPr lang="en-US" altLang="en-US" sz="1100" dirty="0" smtClean="0">
                <a:ea typeface="新細明體" pitchFamily="18" charset="-120"/>
              </a:rPr>
              <a:t>B/c we confine God with our multiple choice questions</a:t>
            </a:r>
          </a:p>
          <a:p>
            <a:pPr>
              <a:buFontTx/>
              <a:buChar char="•"/>
            </a:pPr>
            <a:r>
              <a:rPr lang="en-US" altLang="en-US" sz="1100" dirty="0" smtClean="0">
                <a:ea typeface="新細明體" pitchFamily="18" charset="-120"/>
              </a:rPr>
              <a:t>Should I live in SF or SJ or Oakland</a:t>
            </a:r>
          </a:p>
          <a:p>
            <a:pPr>
              <a:buFontTx/>
              <a:buChar char="•"/>
            </a:pPr>
            <a:r>
              <a:rPr lang="en-US" altLang="en-US" sz="1100" dirty="0" smtClean="0">
                <a:ea typeface="新細明體" pitchFamily="18" charset="-120"/>
              </a:rPr>
              <a:t>God When should I stop working – “When I have 5 millions in asset or 10 millions”?</a:t>
            </a:r>
          </a:p>
          <a:p>
            <a:pPr>
              <a:buFontTx/>
              <a:buChar char="•"/>
            </a:pPr>
            <a:r>
              <a:rPr lang="en-US" altLang="en-US" sz="1100" dirty="0" smtClean="0">
                <a:ea typeface="新細明體" pitchFamily="18" charset="-120"/>
              </a:rPr>
              <a:t>EX: Belize lady trying to retire</a:t>
            </a:r>
          </a:p>
          <a:p>
            <a:pPr>
              <a:buFontTx/>
              <a:buChar char="•"/>
            </a:pPr>
            <a:r>
              <a:rPr lang="en-US" altLang="en-US" sz="1100" dirty="0" smtClean="0">
                <a:ea typeface="新細明體" pitchFamily="18" charset="-120"/>
              </a:rPr>
              <a:t>We need to examine our assumptions and say God, we are sacred and weak, and we need your help.</a:t>
            </a:r>
          </a:p>
          <a:p>
            <a:pPr>
              <a:buFontTx/>
              <a:buChar char="•"/>
            </a:pPr>
            <a:r>
              <a:rPr lang="en-US" altLang="en-US" sz="1100" dirty="0" smtClean="0">
                <a:ea typeface="新細明體" pitchFamily="18" charset="-120"/>
              </a:rPr>
              <a:t>Instead of giving God multiple choice question: Ask him open ended questions?  What do you think about this?</a:t>
            </a:r>
          </a:p>
          <a:p>
            <a:endParaRPr lang="en-US" altLang="en-US" sz="1100" dirty="0" smtClean="0">
              <a:ea typeface="新細明體" pitchFamily="18" charset="-120"/>
            </a:endParaRPr>
          </a:p>
          <a:p>
            <a:r>
              <a:rPr lang="en-US" altLang="en-US" sz="1100" dirty="0" smtClean="0">
                <a:ea typeface="新細明體" pitchFamily="18" charset="-120"/>
              </a:rPr>
              <a:t>My current struggle: How to really help financially the church in China?</a:t>
            </a:r>
          </a:p>
          <a:p>
            <a:endParaRPr lang="en-US" altLang="en-US" sz="1100" dirty="0" smtClean="0">
              <a:ea typeface="新細明體" pitchFamily="18" charset="-120"/>
            </a:endParaRPr>
          </a:p>
          <a:p>
            <a:r>
              <a:rPr lang="en-US" altLang="en-US" sz="1100" dirty="0" smtClean="0">
                <a:ea typeface="新細明體" pitchFamily="18" charset="-120"/>
              </a:rPr>
              <a:t>They don’t have organization, how do you purchase a building?</a:t>
            </a:r>
          </a:p>
          <a:p>
            <a:endParaRPr lang="en-US" altLang="en-US" sz="1100" dirty="0" smtClean="0">
              <a:ea typeface="新細明體" pitchFamily="18" charset="-120"/>
            </a:endParaRPr>
          </a:p>
          <a:p>
            <a:r>
              <a:rPr lang="en-US" altLang="en-US" sz="1100" dirty="0" smtClean="0">
                <a:ea typeface="新細明體" pitchFamily="18" charset="-120"/>
              </a:rPr>
              <a:t>NO non-profit: how do you give?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5294AB5-235D-4AF2-851A-98AC1E487D92}"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新細明體" pitchFamily="18" charset="-120"/>
              </a:rPr>
              <a:t>WE will also have courage when we</a:t>
            </a:r>
          </a:p>
          <a:p>
            <a:endParaRPr lang="en-US" altLang="en-US" dirty="0" smtClean="0">
              <a:ea typeface="新細明體" pitchFamily="18" charset="-120"/>
            </a:endParaRPr>
          </a:p>
          <a:p>
            <a:pPr>
              <a:buFontTx/>
              <a:buChar char="•"/>
            </a:pPr>
            <a:r>
              <a:rPr lang="en-US" altLang="en-US" dirty="0" smtClean="0">
                <a:ea typeface="新細明體" pitchFamily="18" charset="-120"/>
              </a:rPr>
              <a:t>Prayer: We ask God open ended questions – when He answers us, his own presence and confirmation / unity of believers together</a:t>
            </a:r>
          </a:p>
          <a:p>
            <a:pPr>
              <a:buFontTx/>
              <a:buChar char="•"/>
            </a:pPr>
            <a:endParaRPr lang="en-US" altLang="en-US" dirty="0" smtClean="0">
              <a:ea typeface="新細明體" pitchFamily="18" charset="-120"/>
            </a:endParaRPr>
          </a:p>
          <a:p>
            <a:pPr>
              <a:buFontTx/>
              <a:buChar char="•"/>
            </a:pPr>
            <a:r>
              <a:rPr lang="en-US" altLang="en-US" dirty="0" smtClean="0">
                <a:ea typeface="新細明體" pitchFamily="18" charset="-120"/>
              </a:rPr>
              <a:t>Step out in Faith: </a:t>
            </a:r>
          </a:p>
          <a:p>
            <a:pPr marL="406400" lvl="1" indent="-171450">
              <a:buFontTx/>
              <a:buChar char="•"/>
            </a:pPr>
            <a:r>
              <a:rPr lang="en-US" altLang="en-US" dirty="0" smtClean="0">
                <a:ea typeface="新細明體" pitchFamily="18" charset="-120"/>
              </a:rPr>
              <a:t>We cannot have everything under our control, then it would not be faith – faith and risk comes hand in hand</a:t>
            </a:r>
          </a:p>
          <a:p>
            <a:pPr marL="406400" lvl="1" indent="-171450">
              <a:buFontTx/>
              <a:buChar char="•"/>
            </a:pPr>
            <a:r>
              <a:rPr lang="en-US" altLang="en-US" dirty="0" smtClean="0">
                <a:ea typeface="新細明體" pitchFamily="18" charset="-120"/>
              </a:rPr>
              <a:t>IF you are not willing to risk – then stay in your palaces – the comfort of your own home – but salvation will come from somewhere else!</a:t>
            </a:r>
          </a:p>
          <a:p>
            <a:pPr>
              <a:buFontTx/>
              <a:buChar char="•"/>
            </a:pPr>
            <a:r>
              <a:rPr lang="en-US" altLang="en-US" dirty="0" smtClean="0">
                <a:ea typeface="新細明體" pitchFamily="18" charset="-120"/>
              </a:rPr>
              <a:t>Respond to Opportunity</a:t>
            </a:r>
          </a:p>
          <a:p>
            <a:r>
              <a:rPr lang="en-US" altLang="en-US" dirty="0" smtClean="0">
                <a:ea typeface="新細明體" pitchFamily="18" charset="-120"/>
              </a:rPr>
              <a:t>You are placed here, in the Bay Area with one of the highest concentration of Asian Americans for a reason</a:t>
            </a:r>
          </a:p>
          <a:p>
            <a:r>
              <a:rPr lang="en-US" altLang="en-US" dirty="0" smtClean="0">
                <a:ea typeface="新細明體" pitchFamily="18" charset="-120"/>
              </a:rPr>
              <a:t>You are a doctor, a teacher, a engineer, a student for a reason, Respond to God’s calling for your church and take the opportunity to step out in faith as a community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94C9139-5F61-45EA-BAAC-397F30FE039D}"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新細明體" pitchFamily="18" charset="-120"/>
              </a:rPr>
              <a:t>Transition in Christendom</a:t>
            </a:r>
          </a:p>
          <a:p>
            <a:endParaRPr lang="en-US" altLang="en-US" dirty="0" smtClean="0">
              <a:ea typeface="新細明體" pitchFamily="18" charset="-120"/>
            </a:endParaRPr>
          </a:p>
          <a:p>
            <a:r>
              <a:rPr lang="en-US" altLang="en-US" dirty="0" smtClean="0">
                <a:ea typeface="新細明體" pitchFamily="18" charset="-120"/>
              </a:rPr>
              <a:t>You can be an Unlikely Hero: God calls the most unlikely people to carry out his mission</a:t>
            </a:r>
          </a:p>
          <a:p>
            <a:endParaRPr lang="en-US" altLang="en-US" dirty="0" smtClean="0">
              <a:ea typeface="新細明體" pitchFamily="18" charset="-120"/>
            </a:endParaRPr>
          </a:p>
          <a:p>
            <a:r>
              <a:rPr lang="en-US" altLang="en-US" dirty="0" smtClean="0">
                <a:ea typeface="新細明體" pitchFamily="18" charset="-120"/>
              </a:rPr>
              <a:t>Struggles are Real</a:t>
            </a:r>
          </a:p>
          <a:p>
            <a:pPr>
              <a:buFontTx/>
              <a:buChar char="•"/>
            </a:pPr>
            <a:r>
              <a:rPr lang="en-US" altLang="en-US" dirty="0" smtClean="0">
                <a:ea typeface="新細明體" pitchFamily="18" charset="-120"/>
              </a:rPr>
              <a:t>Jesus struggled: when he was praying, he also asked God the Father to take the cup away if possible</a:t>
            </a:r>
          </a:p>
          <a:p>
            <a:endParaRPr lang="en-US" altLang="en-US" dirty="0" smtClean="0">
              <a:ea typeface="新細明體" pitchFamily="18" charset="-120"/>
            </a:endParaRPr>
          </a:p>
          <a:p>
            <a:r>
              <a:rPr lang="en-US" altLang="en-US" dirty="0" smtClean="0">
                <a:ea typeface="新細明體" pitchFamily="18" charset="-120"/>
              </a:rPr>
              <a:t>The Courage to Respond</a:t>
            </a:r>
          </a:p>
          <a:p>
            <a:pPr>
              <a:buFontTx/>
              <a:buChar char="•"/>
            </a:pPr>
            <a:r>
              <a:rPr lang="en-US" altLang="en-US" dirty="0" smtClean="0">
                <a:ea typeface="新細明體" pitchFamily="18" charset="-120"/>
              </a:rPr>
              <a:t>The courage does not come from ourselves, but experiencing the Love of Christ</a:t>
            </a:r>
          </a:p>
          <a:p>
            <a:pPr marL="406400" lvl="1" indent="-171450">
              <a:buFontTx/>
              <a:buChar char="•"/>
            </a:pPr>
            <a:r>
              <a:rPr lang="en-US" altLang="en-US" dirty="0" smtClean="0">
                <a:ea typeface="新細明體" pitchFamily="18" charset="-120"/>
              </a:rPr>
              <a:t>Seeing the Sheep without shepherd – the Needs</a:t>
            </a:r>
          </a:p>
          <a:p>
            <a:pPr marL="406400" lvl="1" indent="-171450">
              <a:buFontTx/>
              <a:buChar char="•"/>
            </a:pPr>
            <a:r>
              <a:rPr lang="en-US" altLang="en-US" dirty="0" smtClean="0">
                <a:ea typeface="新細明體" pitchFamily="18" charset="-120"/>
              </a:rPr>
              <a:t>The confirmation of believers</a:t>
            </a:r>
          </a:p>
          <a:p>
            <a:pPr marL="406400" lvl="1" indent="-171450">
              <a:buFontTx/>
              <a:buChar char="•"/>
            </a:pPr>
            <a:r>
              <a:rPr lang="en-US" altLang="en-US" dirty="0" smtClean="0">
                <a:ea typeface="新細明體" pitchFamily="18" charset="-120"/>
              </a:rPr>
              <a:t>Step out in Faith against reason sometimes – take great risks for God</a:t>
            </a:r>
          </a:p>
          <a:p>
            <a:pPr marL="406400" lvl="1" indent="-171450">
              <a:buFontTx/>
              <a:buChar char="•"/>
            </a:pPr>
            <a:r>
              <a:rPr lang="en-US" altLang="en-US" dirty="0" smtClean="0">
                <a:ea typeface="新細明體" pitchFamily="18" charset="-120"/>
              </a:rPr>
              <a:t>The desire to participate in God’s salvation story!</a:t>
            </a:r>
          </a:p>
          <a:p>
            <a:r>
              <a:rPr lang="en-US" altLang="en-US" dirty="0" smtClean="0">
                <a:ea typeface="新細明體" pitchFamily="18" charset="-120"/>
              </a:rPr>
              <a:t>Esther: Memorize in the festival of Purim that is still being celebrated by Jews today</a:t>
            </a:r>
          </a:p>
          <a:p>
            <a:endParaRPr lang="en-US" altLang="en-US" dirty="0" smtClean="0">
              <a:ea typeface="新細明體" pitchFamily="18" charset="-120"/>
            </a:endParaRPr>
          </a:p>
          <a:p>
            <a:r>
              <a:rPr lang="en-US" altLang="en-US" dirty="0" smtClean="0">
                <a:ea typeface="新細明體" pitchFamily="18" charset="-120"/>
              </a:rPr>
              <a:t>I was on the airplane reading Business Week, and they were ranking 2013’s top 100 Venture Capitalist, and I saw a friend of mine’s name on # 48, he invested in Nest and some other medical device company and made lots of money</a:t>
            </a:r>
          </a:p>
          <a:p>
            <a:endParaRPr lang="en-US" altLang="en-US" dirty="0" smtClean="0">
              <a:ea typeface="新細明體" pitchFamily="18" charset="-120"/>
            </a:endParaRPr>
          </a:p>
          <a:p>
            <a:r>
              <a:rPr lang="en-US" altLang="en-US" dirty="0" smtClean="0">
                <a:ea typeface="新細明體" pitchFamily="18" charset="-120"/>
              </a:rPr>
              <a:t>I can only imagine that in the book of church history, and at a particular transition – a Time Such as This, that YOUR church’s name, and Your name will be up there in the book of life, knowing that you were part of this very exciting history of what God is doing in the world</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C8A7366-71C8-4634-8C61-2B4F53449845}" type="slidenum">
              <a:rPr lang="en-US" altLang="en-US" smtClean="0">
                <a:latin typeface="Arial" charset="0"/>
              </a:rPr>
              <a:pPr eaLnBrk="1" hangingPunct="1">
                <a:spcBef>
                  <a:spcPct val="0"/>
                </a:spcBef>
              </a:pPr>
              <a:t>26</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新細明體" pitchFamily="18" charset="-120"/>
              </a:rPr>
              <a:t>Transition in Christendom</a:t>
            </a:r>
          </a:p>
          <a:p>
            <a:endParaRPr lang="en-US" altLang="en-US" dirty="0" smtClean="0">
              <a:ea typeface="新細明體" pitchFamily="18" charset="-120"/>
            </a:endParaRPr>
          </a:p>
          <a:p>
            <a:r>
              <a:rPr lang="en-US" altLang="en-US" dirty="0" smtClean="0">
                <a:ea typeface="新細明體" pitchFamily="18" charset="-120"/>
              </a:rPr>
              <a:t>You can be an Unlikely Hero: God calls the most unlikely people to carry out his mission</a:t>
            </a:r>
          </a:p>
          <a:p>
            <a:endParaRPr lang="en-US" altLang="en-US" dirty="0" smtClean="0">
              <a:ea typeface="新細明體" pitchFamily="18" charset="-120"/>
            </a:endParaRPr>
          </a:p>
          <a:p>
            <a:r>
              <a:rPr lang="en-US" altLang="en-US" dirty="0" smtClean="0">
                <a:ea typeface="新細明體" pitchFamily="18" charset="-120"/>
              </a:rPr>
              <a:t>Struggles are Real</a:t>
            </a:r>
          </a:p>
          <a:p>
            <a:pPr>
              <a:buFontTx/>
              <a:buChar char="•"/>
            </a:pPr>
            <a:r>
              <a:rPr lang="en-US" altLang="en-US" dirty="0" smtClean="0">
                <a:ea typeface="新細明體" pitchFamily="18" charset="-120"/>
              </a:rPr>
              <a:t>Jesus struggled: when he was praying, he also asked God the Father to take the cup away if possible</a:t>
            </a:r>
          </a:p>
          <a:p>
            <a:endParaRPr lang="en-US" altLang="en-US" dirty="0" smtClean="0">
              <a:ea typeface="新細明體" pitchFamily="18" charset="-120"/>
            </a:endParaRPr>
          </a:p>
          <a:p>
            <a:r>
              <a:rPr lang="en-US" altLang="en-US" dirty="0" smtClean="0">
                <a:ea typeface="新細明體" pitchFamily="18" charset="-120"/>
              </a:rPr>
              <a:t>The Courage to Respond</a:t>
            </a:r>
          </a:p>
          <a:p>
            <a:pPr>
              <a:buFontTx/>
              <a:buChar char="•"/>
            </a:pPr>
            <a:r>
              <a:rPr lang="en-US" altLang="en-US" dirty="0" smtClean="0">
                <a:ea typeface="新細明體" pitchFamily="18" charset="-120"/>
              </a:rPr>
              <a:t>The courage does not come from ourselves, but experiencing the Love of Christ</a:t>
            </a:r>
          </a:p>
          <a:p>
            <a:pPr marL="406400" lvl="1" indent="-171450">
              <a:buFontTx/>
              <a:buChar char="•"/>
            </a:pPr>
            <a:r>
              <a:rPr lang="en-US" altLang="en-US" dirty="0" smtClean="0">
                <a:ea typeface="新細明體" pitchFamily="18" charset="-120"/>
              </a:rPr>
              <a:t>Seeing the Sheep without shepherd – the Needs</a:t>
            </a:r>
          </a:p>
          <a:p>
            <a:pPr marL="406400" lvl="1" indent="-171450">
              <a:buFontTx/>
              <a:buChar char="•"/>
            </a:pPr>
            <a:r>
              <a:rPr lang="en-US" altLang="en-US" dirty="0" smtClean="0">
                <a:ea typeface="新細明體" pitchFamily="18" charset="-120"/>
              </a:rPr>
              <a:t>The confirmation of believers</a:t>
            </a:r>
          </a:p>
          <a:p>
            <a:pPr marL="406400" lvl="1" indent="-171450">
              <a:buFontTx/>
              <a:buChar char="•"/>
            </a:pPr>
            <a:r>
              <a:rPr lang="en-US" altLang="en-US" dirty="0" smtClean="0">
                <a:ea typeface="新細明體" pitchFamily="18" charset="-120"/>
              </a:rPr>
              <a:t>Step out in Faith against reason sometimes – take great risks for God</a:t>
            </a:r>
          </a:p>
          <a:p>
            <a:pPr marL="406400" lvl="1" indent="-171450">
              <a:buFontTx/>
              <a:buChar char="•"/>
            </a:pPr>
            <a:r>
              <a:rPr lang="en-US" altLang="en-US" dirty="0" smtClean="0">
                <a:ea typeface="新細明體" pitchFamily="18" charset="-120"/>
              </a:rPr>
              <a:t>The desire to participate in God’s salvation story!</a:t>
            </a:r>
          </a:p>
          <a:p>
            <a:r>
              <a:rPr lang="en-US" altLang="en-US" dirty="0" smtClean="0">
                <a:ea typeface="新細明體" pitchFamily="18" charset="-120"/>
              </a:rPr>
              <a:t>Esther: Memorize in the festival of Purim that is still being celebrated by Jews today</a:t>
            </a:r>
          </a:p>
          <a:p>
            <a:endParaRPr lang="en-US" altLang="en-US" dirty="0" smtClean="0">
              <a:ea typeface="新細明體" pitchFamily="18" charset="-120"/>
            </a:endParaRPr>
          </a:p>
          <a:p>
            <a:r>
              <a:rPr lang="en-US" altLang="en-US" dirty="0" smtClean="0">
                <a:ea typeface="新細明體" pitchFamily="18" charset="-120"/>
              </a:rPr>
              <a:t>I was on the airplane reading Business Week, and they were ranking 2013’s top 100 Venture Capitalist, and I saw a friend of mine’s name on # 48, he invested in Nest and some other medical device company and made lots of money</a:t>
            </a:r>
          </a:p>
          <a:p>
            <a:endParaRPr lang="en-US" altLang="en-US" dirty="0" smtClean="0">
              <a:ea typeface="新細明體" pitchFamily="18" charset="-120"/>
            </a:endParaRPr>
          </a:p>
          <a:p>
            <a:r>
              <a:rPr lang="en-US" altLang="en-US" dirty="0" smtClean="0">
                <a:ea typeface="新細明體" pitchFamily="18" charset="-120"/>
              </a:rPr>
              <a:t>I can only imagine that in the book of church history, and at a particular transition – a Time Such as This, that YOUR church’s name, and Your name will be up there in the book of life, knowing that you were part of this very exciting history of what God is doing in the world</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C8A7366-71C8-4634-8C61-2B4F53449845}"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FF6EB-D097-4BD6-98D4-46902E531610}" type="slidenum">
              <a:rPr lang="en-US" altLang="en-US" smtClean="0"/>
              <a:pPr>
                <a:defRPr/>
              </a:pPr>
              <a:t>28</a:t>
            </a:fld>
            <a:endParaRPr lang="en-US" altLang="en-US"/>
          </a:p>
        </p:txBody>
      </p:sp>
    </p:spTree>
    <p:extLst>
      <p:ext uri="{BB962C8B-B14F-4D97-AF65-F5344CB8AC3E}">
        <p14:creationId xmlns:p14="http://schemas.microsoft.com/office/powerpoint/2010/main" val="275836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4</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itchFamily="18" charset="-12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F03426B-B65F-43A8-B57D-6D6DC2ADB49A}"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zh-TW" altLang="en-US" dirty="0" smtClean="0">
                <a:ea typeface="新細明體" pitchFamily="18" charset="-120"/>
              </a:rPr>
              <a:t>你喜歡故事嗎？ 如果你正在看韓國戲劇 </a:t>
            </a:r>
            <a:r>
              <a:rPr lang="en-US" altLang="zh-TW" dirty="0" smtClean="0">
                <a:ea typeface="新細明體" pitchFamily="18" charset="-120"/>
              </a:rPr>
              <a:t>- </a:t>
            </a:r>
            <a:endParaRPr lang="zh-TW" altLang="en-US" dirty="0" smtClean="0">
              <a:ea typeface="新細明體" pitchFamily="18" charset="-120"/>
            </a:endParaRPr>
          </a:p>
          <a:p>
            <a:pPr>
              <a:buFontTx/>
              <a:buNone/>
            </a:pPr>
            <a:r>
              <a:rPr lang="zh-TW" altLang="en-US" dirty="0" smtClean="0">
                <a:ea typeface="新細明體" pitchFamily="18" charset="-120"/>
              </a:rPr>
              <a:t>我喜歡功夫小說</a:t>
            </a:r>
            <a:endParaRPr lang="en-US" altLang="zh-TW" dirty="0" smtClean="0">
              <a:ea typeface="新細明體" pitchFamily="18" charset="-120"/>
            </a:endParaRPr>
          </a:p>
          <a:p>
            <a:pPr>
              <a:buFontTx/>
              <a:buNone/>
            </a:pPr>
            <a:r>
              <a:rPr lang="zh-TW" altLang="en-US" dirty="0" smtClean="0">
                <a:latin typeface="DFKai-SB" panose="03000509000000000000" pitchFamily="65" charset="-120"/>
                <a:ea typeface="DFKai-SB" panose="03000509000000000000" pitchFamily="65" charset="-120"/>
              </a:rPr>
              <a:t>以斯帖記  </a:t>
            </a:r>
            <a:r>
              <a:rPr lang="en-US" altLang="zh-TW" dirty="0" smtClean="0">
                <a:latin typeface="DFKai-SB" panose="03000509000000000000" pitchFamily="65" charset="-120"/>
                <a:ea typeface="DFKai-SB" panose="03000509000000000000" pitchFamily="65" charset="-120"/>
              </a:rPr>
              <a:t>-</a:t>
            </a:r>
            <a:r>
              <a:rPr lang="zh-TW" altLang="en-US" dirty="0" smtClean="0">
                <a:ea typeface="新細明體" pitchFamily="18" charset="-120"/>
              </a:rPr>
              <a:t>曾經寫過的偉大 </a:t>
            </a:r>
            <a:r>
              <a:rPr lang="en-US" altLang="zh-TW" dirty="0" smtClean="0">
                <a:ea typeface="新細明體" pitchFamily="18" charset="-120"/>
              </a:rPr>
              <a:t>bible story</a:t>
            </a:r>
            <a:r>
              <a:rPr lang="zh-TW" altLang="en-US" dirty="0" smtClean="0">
                <a:ea typeface="新細明體" pitchFamily="18" charset="-120"/>
              </a:rPr>
              <a:t>之一：</a:t>
            </a:r>
            <a:endParaRPr lang="en-US" altLang="en-US" dirty="0" smtClean="0">
              <a:ea typeface="新細明體" pitchFamily="18" charset="-120"/>
            </a:endParaRPr>
          </a:p>
          <a:p>
            <a:pPr>
              <a:buFontTx/>
              <a:buChar char="•"/>
            </a:pPr>
            <a:r>
              <a:rPr lang="zh-TW" altLang="en-US" dirty="0" smtClean="0">
                <a:ea typeface="新細明體" pitchFamily="18" charset="-120"/>
              </a:rPr>
              <a:t>喜劇</a:t>
            </a:r>
          </a:p>
          <a:p>
            <a:pPr>
              <a:buFontTx/>
              <a:buChar char="•"/>
            </a:pPr>
            <a:r>
              <a:rPr lang="zh-TW" altLang="en-US" dirty="0" smtClean="0">
                <a:ea typeface="新細明體" pitchFamily="18" charset="-120"/>
              </a:rPr>
              <a:t>行動</a:t>
            </a:r>
          </a:p>
          <a:p>
            <a:pPr>
              <a:buFontTx/>
              <a:buChar char="•"/>
            </a:pPr>
            <a:r>
              <a:rPr lang="zh-TW" altLang="en-US" dirty="0" smtClean="0">
                <a:ea typeface="新細明體" pitchFamily="18" charset="-120"/>
              </a:rPr>
              <a:t>浪漫</a:t>
            </a:r>
          </a:p>
          <a:p>
            <a:pPr>
              <a:buFontTx/>
              <a:buChar char="•"/>
            </a:pPr>
            <a:r>
              <a:rPr lang="zh-TW" altLang="en-US" dirty="0" smtClean="0">
                <a:ea typeface="新細明體" pitchFamily="18" charset="-120"/>
              </a:rPr>
              <a:t>家庭聯繫</a:t>
            </a:r>
          </a:p>
          <a:p>
            <a:pPr>
              <a:buFontTx/>
              <a:buChar char="•"/>
            </a:pPr>
            <a:r>
              <a:rPr lang="zh-TW" altLang="en-US" dirty="0" smtClean="0">
                <a:ea typeface="新細明體" pitchFamily="18" charset="-120"/>
              </a:rPr>
              <a:t>皇家陰謀</a:t>
            </a:r>
          </a:p>
          <a:p>
            <a:pPr>
              <a:buFontTx/>
              <a:buChar char="•"/>
            </a:pPr>
            <a:r>
              <a:rPr lang="zh-TW" altLang="en-US" dirty="0" smtClean="0">
                <a:ea typeface="新細明體" pitchFamily="18" charset="-120"/>
              </a:rPr>
              <a:t>國家面臨滅絕的</a:t>
            </a:r>
            <a:endParaRPr lang="en-US" altLang="zh-TW" dirty="0" smtClean="0">
              <a:ea typeface="新細明體" pitchFamily="18" charset="-120"/>
            </a:endParaRPr>
          </a:p>
          <a:p>
            <a:pPr>
              <a:buFontTx/>
              <a:buChar char="•"/>
            </a:pPr>
            <a:r>
              <a:rPr lang="zh-TW" altLang="en-US" dirty="0" smtClean="0">
                <a:ea typeface="新細明體" pitchFamily="18" charset="-120"/>
              </a:rPr>
              <a:t>數千的手的命運和一個不可能的英雄的決定    </a:t>
            </a:r>
            <a:r>
              <a:rPr lang="en-US" altLang="en-US" dirty="0" smtClean="0">
                <a:ea typeface="新細明體" pitchFamily="18" charset="-120"/>
              </a:rPr>
              <a:t>The fate of thousands in the hand and the decision of ONE unlikely hero </a:t>
            </a:r>
          </a:p>
          <a:p>
            <a:pPr>
              <a:buFontTx/>
              <a:buChar char="•"/>
            </a:pPr>
            <a:endParaRPr lang="en-US" altLang="en-US" dirty="0" smtClean="0">
              <a:ea typeface="新細明體" pitchFamily="18" charset="-120"/>
            </a:endParaRPr>
          </a:p>
          <a:p>
            <a:pPr>
              <a:buFontTx/>
              <a:buChar char="•"/>
            </a:pPr>
            <a:r>
              <a:rPr lang="zh-TW" altLang="en-US" dirty="0" smtClean="0">
                <a:ea typeface="新細明體" pitchFamily="18" charset="-120"/>
              </a:rPr>
              <a:t>這就是為什麼我們需要從敘事的角度來看待以斯帖記的故事 </a:t>
            </a:r>
            <a:r>
              <a:rPr lang="en-US" altLang="zh-TW" dirty="0" smtClean="0">
                <a:ea typeface="新細明體" pitchFamily="18" charset="-120"/>
              </a:rPr>
              <a:t>- b / c</a:t>
            </a:r>
            <a:r>
              <a:rPr lang="zh-TW" altLang="en-US" dirty="0" smtClean="0">
                <a:ea typeface="新細明體" pitchFamily="18" charset="-120"/>
              </a:rPr>
              <a:t>它反映了上帝在他的大救世故事中為我們每個人所想的。</a:t>
            </a:r>
            <a:r>
              <a:rPr lang="en-US" altLang="en-US" dirty="0" smtClean="0">
                <a:ea typeface="新細明體" pitchFamily="18" charset="-120"/>
              </a:rPr>
              <a:t> This is why we need to see the story of Esther from a Narrative perspective – b/c it mirrors what God has in mind for each of us in His Grand Salvation story! </a:t>
            </a:r>
          </a:p>
          <a:p>
            <a:pPr>
              <a:buFontTx/>
              <a:buChar char="•"/>
            </a:pPr>
            <a:r>
              <a:rPr lang="zh-TW" altLang="en-US" dirty="0" smtClean="0">
                <a:latin typeface="DFKai-SB" panose="03000509000000000000" pitchFamily="65" charset="-120"/>
                <a:ea typeface="DFKai-SB" panose="03000509000000000000" pitchFamily="65" charset="-120"/>
              </a:rPr>
              <a:t>以斯帖記</a:t>
            </a:r>
            <a:r>
              <a:rPr lang="en-US" altLang="zh-TW" dirty="0" smtClean="0">
                <a:latin typeface="DFKai-SB" panose="03000509000000000000" pitchFamily="65" charset="-120"/>
                <a:ea typeface="DFKai-SB" panose="03000509000000000000" pitchFamily="65" charset="-120"/>
              </a:rPr>
              <a:t>:</a:t>
            </a:r>
            <a:r>
              <a:rPr lang="zh-TW" altLang="en-US" dirty="0" smtClean="0">
                <a:ea typeface="新細明體" pitchFamily="18" charset="-120"/>
              </a:rPr>
              <a:t>不包含詞“上帝” </a:t>
            </a:r>
            <a:r>
              <a:rPr lang="en-US" altLang="zh-TW" dirty="0" smtClean="0">
                <a:ea typeface="新細明體" pitchFamily="18" charset="-120"/>
              </a:rPr>
              <a:t>– but it is so miraculous that God is obviously involved</a:t>
            </a:r>
            <a:endParaRPr lang="en-US" altLang="en-US" dirty="0" smtClean="0">
              <a:ea typeface="新細明體" pitchFamily="18" charset="-120"/>
            </a:endParaRPr>
          </a:p>
          <a:p>
            <a:pPr>
              <a:buFontTx/>
              <a:buChar char="•"/>
            </a:pPr>
            <a:endParaRPr lang="en-US" altLang="en-US" dirty="0" smtClean="0">
              <a:ea typeface="新細明體" pitchFamily="18" charset="-120"/>
            </a:endParaRPr>
          </a:p>
          <a:p>
            <a:pPr>
              <a:buFontTx/>
              <a:buChar char="•"/>
            </a:pPr>
            <a:r>
              <a:rPr lang="zh-TW" altLang="en-US" dirty="0" smtClean="0">
                <a:ea typeface="新細明體" pitchFamily="18" charset="-120"/>
              </a:rPr>
              <a:t>這個故事還沒有結束 </a:t>
            </a:r>
            <a:r>
              <a:rPr lang="en-US" altLang="zh-TW" dirty="0" smtClean="0">
                <a:ea typeface="新細明體" pitchFamily="18" charset="-120"/>
              </a:rPr>
              <a:t>- </a:t>
            </a:r>
            <a:r>
              <a:rPr lang="zh-TW" altLang="en-US" dirty="0" smtClean="0">
                <a:ea typeface="新細明體" pitchFamily="18" charset="-120"/>
              </a:rPr>
              <a:t>它仍然被寫入</a:t>
            </a:r>
            <a:endParaRPr lang="en-US" altLang="zh-TW" dirty="0" smtClean="0">
              <a:ea typeface="新細明體" pitchFamily="18" charset="-120"/>
            </a:endParaRPr>
          </a:p>
          <a:p>
            <a:pPr>
              <a:buFontTx/>
              <a:buChar char="•"/>
            </a:pPr>
            <a:r>
              <a:rPr lang="zh-TW" altLang="en-US" dirty="0" smtClean="0">
                <a:ea typeface="新細明體" pitchFamily="18" charset="-120"/>
              </a:rPr>
              <a:t>為什麼使徒行傳</a:t>
            </a:r>
            <a:r>
              <a:rPr lang="en-US" altLang="zh-TW" dirty="0" smtClean="0">
                <a:ea typeface="新細明體" pitchFamily="18" charset="-120"/>
              </a:rPr>
              <a:t>28</a:t>
            </a:r>
            <a:r>
              <a:rPr lang="zh-TW" altLang="en-US" dirty="0" smtClean="0">
                <a:ea typeface="新細明體" pitchFamily="18" charset="-120"/>
              </a:rPr>
              <a:t>似乎未完成 </a:t>
            </a:r>
            <a:endParaRPr lang="en-US" altLang="zh-TW" dirty="0" smtClean="0">
              <a:ea typeface="新細明體" pitchFamily="18" charset="-120"/>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altLang="en-US" dirty="0" smtClean="0">
                <a:ea typeface="新細明體" pitchFamily="18" charset="-120"/>
              </a:rPr>
              <a:t>(</a:t>
            </a:r>
            <a:r>
              <a:rPr lang="zh-TW" altLang="en-US" sz="1200" b="0" i="0" kern="1200" dirty="0" smtClean="0">
                <a:solidFill>
                  <a:schemeClr val="tx1"/>
                </a:solidFill>
                <a:effectLst/>
                <a:latin typeface="+mn-lt"/>
                <a:ea typeface="+mn-ea"/>
                <a:cs typeface="+mn-cs"/>
              </a:rPr>
              <a:t>约翰福音</a:t>
            </a:r>
            <a:r>
              <a:rPr lang="en-US" altLang="en-US" dirty="0" smtClean="0">
                <a:ea typeface="新細明體" pitchFamily="18" charset="-120"/>
              </a:rPr>
              <a:t> 14:12) </a:t>
            </a:r>
            <a:r>
              <a:rPr lang="en-US" altLang="zh-TW" sz="1200" b="1" i="0" kern="1200" baseline="30000" dirty="0" smtClean="0">
                <a:solidFill>
                  <a:schemeClr val="tx1"/>
                </a:solidFill>
                <a:effectLst/>
                <a:latin typeface="+mn-lt"/>
                <a:ea typeface="+mn-ea"/>
                <a:cs typeface="+mn-cs"/>
              </a:rPr>
              <a:t>12 </a:t>
            </a:r>
            <a:r>
              <a:rPr lang="zh-TW" altLang="en-US" sz="1200" b="0" i="0" kern="1200" dirty="0" smtClean="0">
                <a:solidFill>
                  <a:schemeClr val="tx1"/>
                </a:solidFill>
                <a:effectLst/>
                <a:latin typeface="+mn-lt"/>
                <a:ea typeface="+mn-ea"/>
                <a:cs typeface="+mn-cs"/>
              </a:rPr>
              <a:t>我實實在在告訴你們，我所作的事，信我的人也要作，並且要作比這些更大的，因為我往父那裡去。</a:t>
            </a:r>
            <a:endParaRPr lang="en-US" altLang="en-US" dirty="0" smtClean="0">
              <a:ea typeface="新細明體" pitchFamily="18" charset="-12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1445910-2E06-4211-A660-6F37EC28507C}"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新細明體" pitchFamily="18" charset="-12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54F01EB-19BB-420A-9E5B-5075A46E3AB1}"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18DCCD61-643D-44A5-A450-3A42A50CBC1E}"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825368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18DCCD61-643D-44A5-A450-3A42A50CBC1E}"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2210012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 name="Date Placeholder 3"/>
          <p:cNvSpPr txBox="1">
            <a:spLocks noGrp="1"/>
          </p:cNvSpPr>
          <p:nvPr>
            <p:ph type="dt" sz="half" idx="7"/>
          </p:nvPr>
        </p:nvSpPr>
        <p:spPr>
          <a:xfrm>
            <a:off x="6729989" y="6442525"/>
            <a:ext cx="2057400" cy="365129"/>
          </a:xfrm>
          <a:prstGeom prst="rect">
            <a:avLst/>
          </a:prstGeom>
        </p:spPr>
        <p:txBody>
          <a:bodyPr/>
          <a:lstStyle>
            <a:lvl1pPr>
              <a:defRPr/>
            </a:lvl1pPr>
          </a:lstStyle>
          <a:p>
            <a:pPr>
              <a:defRPr/>
            </a:pPr>
            <a:endParaRPr lang="en-US" altLang="zh-TW"/>
          </a:p>
        </p:txBody>
      </p:sp>
      <p:sp>
        <p:nvSpPr>
          <p:cNvPr id="7" name="Footer Placeholder 4"/>
          <p:cNvSpPr txBox="1">
            <a:spLocks noGrp="1"/>
          </p:cNvSpPr>
          <p:nvPr>
            <p:ph type="ftr" sz="quarter" idx="9"/>
          </p:nvPr>
        </p:nvSpPr>
        <p:spPr>
          <a:xfrm>
            <a:off x="3024158" y="6442525"/>
            <a:ext cx="3086100" cy="365129"/>
          </a:xfrm>
          <a:prstGeom prst="rect">
            <a:avLst/>
          </a:prstGeom>
        </p:spPr>
        <p:txBody>
          <a:bodyPr anchorCtr="1"/>
          <a:lstStyle>
            <a:lvl1pPr algn="ctr">
              <a:defRPr/>
            </a:lvl1pPr>
          </a:lstStyle>
          <a:p>
            <a:pPr>
              <a:defRPr/>
            </a:pPr>
            <a:endParaRPr lang="en-US" altLang="zh-TW"/>
          </a:p>
        </p:txBody>
      </p:sp>
      <p:sp>
        <p:nvSpPr>
          <p:cNvPr id="8" name="Slide Number Placeholder 5"/>
          <p:cNvSpPr txBox="1">
            <a:spLocks noGrp="1"/>
          </p:cNvSpPr>
          <p:nvPr>
            <p:ph type="sldNum" sz="quarter" idx="8"/>
          </p:nvPr>
        </p:nvSpPr>
        <p:spPr>
          <a:xfrm>
            <a:off x="349827" y="6442525"/>
            <a:ext cx="2066534" cy="365129"/>
          </a:xfrm>
          <a:prstGeom prst="rect">
            <a:avLst/>
          </a:prstGeom>
        </p:spPr>
        <p:txBody>
          <a:bodyPr anchor="ctr"/>
          <a:lstStyle>
            <a:lvl1pPr algn="l">
              <a:defRPr sz="1200"/>
            </a:lvl1pPr>
          </a:lstStyle>
          <a:p>
            <a:pPr>
              <a:defRPr/>
            </a:pPr>
            <a:fld id="{D15BC49D-A83B-4BE7-B57E-32223ED3F530}" type="slidenum">
              <a:rPr lang="en-US" altLang="zh-TW" smtClean="0"/>
              <a:pPr>
                <a:defRPr/>
              </a:pPr>
              <a:t>‹#›</a:t>
            </a:fld>
            <a:endParaRPr lang="en-US" altLang="zh-TW"/>
          </a:p>
        </p:txBody>
      </p:sp>
      <p:sp>
        <p:nvSpPr>
          <p:cNvPr id="14" name="Title 1"/>
          <p:cNvSpPr txBox="1">
            <a:spLocks noGrp="1"/>
          </p:cNvSpPr>
          <p:nvPr>
            <p:ph type="ctrTitle"/>
          </p:nvPr>
        </p:nvSpPr>
        <p:spPr>
          <a:xfrm>
            <a:off x="5940564" y="1023863"/>
            <a:ext cx="2845261" cy="3349639"/>
          </a:xfrm>
          <a:prstGeom prst="rect">
            <a:avLst/>
          </a:prstGeom>
        </p:spPr>
        <p:txBody>
          <a:bodyPr/>
          <a:lstStyle>
            <a:lvl1pPr>
              <a:lnSpc>
                <a:spcPct val="105000"/>
              </a:lnSpc>
              <a:defRPr sz="3900">
                <a:solidFill>
                  <a:srgbClr val="FEFCF7"/>
                </a:solidFill>
              </a:defRPr>
            </a:lvl1pPr>
          </a:lstStyle>
          <a:p>
            <a:pPr lvl="0"/>
            <a:r>
              <a:rPr lang="en-US" smtClean="0"/>
              <a:t>Click to edit Master title style</a:t>
            </a:r>
            <a:endParaRPr lang="en-US"/>
          </a:p>
        </p:txBody>
      </p:sp>
      <p:sp>
        <p:nvSpPr>
          <p:cNvPr id="15" name="Subtitle 2"/>
          <p:cNvSpPr txBox="1">
            <a:spLocks noGrp="1"/>
          </p:cNvSpPr>
          <p:nvPr>
            <p:ph type="subTitle" idx="1"/>
          </p:nvPr>
        </p:nvSpPr>
        <p:spPr>
          <a:xfrm>
            <a:off x="5940564" y="4945377"/>
            <a:ext cx="2845261" cy="1037761"/>
          </a:xfrm>
          <a:prstGeom prst="rect">
            <a:avLst/>
          </a:prstGeom>
        </p:spPr>
        <p:txBody>
          <a:bodyPr/>
          <a:lstStyle>
            <a:lvl1pPr marL="0" indent="0">
              <a:lnSpc>
                <a:spcPct val="130000"/>
              </a:lnSpc>
              <a:buNone/>
              <a:defRPr>
                <a:solidFill>
                  <a:srgbClr val="FEFCF7"/>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2764859959"/>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vectorh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TW"/>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D15BC49D-A83B-4BE7-B57E-32223ED3F530}" type="slidenum">
              <a:rPr lang="en-US" altLang="zh-TW" smtClean="0"/>
              <a:pPr>
                <a:defRPr/>
              </a:pPr>
              <a:t>‹#›</a:t>
            </a:fld>
            <a:endParaRPr lang="en-US" altLang="zh-TW"/>
          </a:p>
        </p:txBody>
      </p:sp>
    </p:spTree>
    <p:extLst>
      <p:ext uri="{BB962C8B-B14F-4D97-AF65-F5344CB8AC3E}">
        <p14:creationId xmlns:p14="http://schemas.microsoft.com/office/powerpoint/2010/main" val="365191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2E587EC-4A3E-4030-BABC-5E0C0236501C}" type="datetimeFigureOut">
              <a:rPr lang="ko-KR" altLang="en-US" smtClean="0"/>
              <a:t>2017-01-14</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4509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8602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1708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93983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8666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21246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457200"/>
            <a:ext cx="6705600" cy="838200"/>
          </a:xfrm>
        </p:spPr>
        <p:txBody>
          <a:bodyPr/>
          <a:lstStyle>
            <a:lvl1pPr algn="ctr">
              <a:defRPr b="1">
                <a:latin typeface="Arial" pitchFamily="34" charset="0"/>
                <a:cs typeface="Arial" pitchFamily="34" charset="0"/>
              </a:defRPr>
            </a:lvl1pPr>
          </a:lstStyle>
          <a:p>
            <a:r>
              <a:rPr lang="en-US" altLang="ko-KR" dirty="0" smtClean="0"/>
              <a:t> Click to edit Master title </a:t>
            </a:r>
            <a:endParaRPr lang="ko-KR" alt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t>2017-01-14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6940157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51993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42226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70430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8DCCD61-643D-44A5-A450-3A42A50CBC1E}" type="datetimeFigureOut">
              <a:rPr lang="en-US" smtClean="0"/>
              <a:t>1/14/2017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42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15BC49D-A83B-4BE7-B57E-32223ED3F530}" type="slidenum">
              <a:rPr lang="en-US" altLang="zh-TW" smtClean="0"/>
              <a:pPr>
                <a:defRPr/>
              </a:pPr>
              <a:t>‹#›</a:t>
            </a:fld>
            <a:endParaRPr lang="en-US" altLang="zh-TW"/>
          </a:p>
        </p:txBody>
      </p:sp>
    </p:spTree>
    <p:extLst>
      <p:ext uri="{BB962C8B-B14F-4D97-AF65-F5344CB8AC3E}">
        <p14:creationId xmlns:p14="http://schemas.microsoft.com/office/powerpoint/2010/main" val="7129598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15BC49D-A83B-4BE7-B57E-32223ED3F530}" type="slidenum">
              <a:rPr lang="en-US" altLang="zh-TW" smtClean="0"/>
              <a:pPr>
                <a:defRPr/>
              </a:pPr>
              <a:t>‹#›</a:t>
            </a:fld>
            <a:endParaRPr lang="en-US" altLang="zh-TW"/>
          </a:p>
        </p:txBody>
      </p:sp>
    </p:spTree>
    <p:extLst>
      <p:ext uri="{BB962C8B-B14F-4D97-AF65-F5344CB8AC3E}">
        <p14:creationId xmlns:p14="http://schemas.microsoft.com/office/powerpoint/2010/main" val="4232082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09799" y="4406900"/>
            <a:ext cx="6284913" cy="1362075"/>
          </a:xfrm>
        </p:spPr>
        <p:txBody>
          <a:bodyPr anchor="t"/>
          <a:lstStyle>
            <a:lvl1pPr algn="l">
              <a:defRPr sz="4000" b="1" cap="all"/>
            </a:lvl1pPr>
          </a:lstStyle>
          <a:p>
            <a:r>
              <a:rPr lang="en-US" altLang="ko-KR" dirty="0" smtClean="0"/>
              <a:t>Click to edit Master title style</a:t>
            </a:r>
            <a:endParaRPr lang="ko-KR" altLang="en-US" dirty="0"/>
          </a:p>
        </p:txBody>
      </p:sp>
      <p:sp>
        <p:nvSpPr>
          <p:cNvPr id="3" name="Text Placeholder 2"/>
          <p:cNvSpPr>
            <a:spLocks noGrp="1"/>
          </p:cNvSpPr>
          <p:nvPr>
            <p:ph type="body" idx="1"/>
          </p:nvPr>
        </p:nvSpPr>
        <p:spPr>
          <a:xfrm>
            <a:off x="2209799" y="2906713"/>
            <a:ext cx="6284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9799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18DCCD61-643D-44A5-A450-3A42A50CBC1E}"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45900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18DCCD61-643D-44A5-A450-3A42A50CBC1E}"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341408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18DCCD61-643D-44A5-A450-3A42A50CBC1E}"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78738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7603713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46782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28806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6705600" cy="917114"/>
          </a:xfrm>
          <a:prstGeom prst="rect">
            <a:avLst/>
          </a:prstGeom>
          <a:solidFill>
            <a:schemeClr val="bg1">
              <a:alpha val="63000"/>
            </a:schemeClr>
          </a:solidFill>
        </p:spPr>
        <p:txBody>
          <a:bodyPr vert="horz" lIns="91440" tIns="45720" rIns="91440" bIns="45720" rtlCol="0" anchor="ctr">
            <a:noAutofit/>
          </a:bodyPr>
          <a:lstStyle/>
          <a:p>
            <a:r>
              <a:rPr lang="en-US" altLang="ko-KR" dirty="0" smtClean="0"/>
              <a:t> Click to edit Master title</a:t>
            </a:r>
            <a:endParaRPr lang="ko-KR" altLang="en-US" dirty="0"/>
          </a:p>
        </p:txBody>
      </p:sp>
      <p:sp>
        <p:nvSpPr>
          <p:cNvPr id="3" name="Text Placeholder 2"/>
          <p:cNvSpPr>
            <a:spLocks noGrp="1"/>
          </p:cNvSpPr>
          <p:nvPr>
            <p:ph type="body" idx="1"/>
          </p:nvPr>
        </p:nvSpPr>
        <p:spPr>
          <a:xfrm>
            <a:off x="1981200" y="1600200"/>
            <a:ext cx="6705600" cy="4800600"/>
          </a:xfrm>
          <a:prstGeom prst="rect">
            <a:avLst/>
          </a:prstGeom>
          <a:solidFill>
            <a:schemeClr val="bg1">
              <a:alpha val="66000"/>
            </a:schemeClr>
          </a:solidFill>
        </p:spPr>
        <p:txBody>
          <a:bodyPr vert="horz" lIns="91440" tIns="45720" rIns="91440" bIns="45720" rtlCol="0">
            <a:normAutofit/>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5BC49D-A83B-4BE7-B57E-32223ED3F530}" type="slidenum">
              <a:rPr lang="en-US" altLang="zh-TW" smtClean="0"/>
              <a:pPr>
                <a:defRPr/>
              </a:pPr>
              <a:t>‹#›</a:t>
            </a:fld>
            <a:endParaRPr lang="en-US" altLang="zh-TW"/>
          </a:p>
        </p:txBody>
      </p:sp>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Lst>
  <p:transition>
    <p:wipe dir="r"/>
  </p:transition>
  <p:timing>
    <p:tnLst>
      <p:par>
        <p:cTn id="1" dur="indefinite" restart="never" nodeType="tmRoot"/>
      </p:par>
    </p:tnLst>
  </p:timing>
  <p:txStyles>
    <p:titleStyle>
      <a:lvl1pPr algn="ctr"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vectorhill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5BC49D-A83B-4BE7-B57E-32223ED3F530}" type="slidenum">
              <a:rPr lang="en-US" altLang="zh-TW" smtClean="0"/>
              <a:pPr>
                <a:defRPr/>
              </a:pPr>
              <a:t>‹#›</a:t>
            </a:fld>
            <a:endParaRPr lang="en-US" altLang="zh-TW"/>
          </a:p>
        </p:txBody>
      </p:sp>
      <p:sp>
        <p:nvSpPr>
          <p:cNvPr id="1032" name="Rectangle 24"/>
          <p:cNvSpPr>
            <a:spLocks noChangeArrowheads="1"/>
          </p:cNvSpPr>
          <p:nvPr/>
        </p:nvSpPr>
        <p:spPr bwMode="auto">
          <a:xfrm>
            <a:off x="0" y="0"/>
            <a:ext cx="9182100" cy="6886575"/>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0" y="4648200"/>
            <a:ext cx="7162800" cy="914400"/>
          </a:xfrm>
          <a:solidFill>
            <a:schemeClr val="bg1">
              <a:alpha val="61000"/>
            </a:schemeClr>
          </a:solidFill>
        </p:spPr>
        <p:txBody>
          <a:bodyPr>
            <a:normAutofit/>
          </a:bodyPr>
          <a:lstStyle/>
          <a:p>
            <a:r>
              <a:rPr lang="zh-TW" altLang="en-US" sz="5400" dirty="0">
                <a:latin typeface="DFKai-SB" panose="03000509000000000000" pitchFamily="65" charset="-120"/>
                <a:ea typeface="DFKai-SB" panose="03000509000000000000" pitchFamily="65" charset="-120"/>
              </a:rPr>
              <a:t>在</a:t>
            </a:r>
            <a:r>
              <a:rPr lang="zh-TW" altLang="en-US" sz="5400" dirty="0" smtClean="0">
                <a:latin typeface="DFKai-SB" panose="03000509000000000000" pitchFamily="65" charset="-120"/>
                <a:ea typeface="DFKai-SB" panose="03000509000000000000" pitchFamily="65" charset="-120"/>
              </a:rPr>
              <a:t>​神</a:t>
            </a:r>
            <a:r>
              <a:rPr lang="zh-TW" altLang="en-US" sz="5400" dirty="0">
                <a:latin typeface="DFKai-SB" panose="03000509000000000000" pitchFamily="65" charset="-120"/>
                <a:ea typeface="DFKai-SB" panose="03000509000000000000" pitchFamily="65" charset="-120"/>
              </a:rPr>
              <a:t>的救恩故事​</a:t>
            </a:r>
            <a:r>
              <a:rPr lang="zh-TW" altLang="en-US" sz="5400" dirty="0" smtClean="0">
                <a:latin typeface="DFKai-SB" panose="03000509000000000000" pitchFamily="65" charset="-120"/>
                <a:ea typeface="DFKai-SB" panose="03000509000000000000" pitchFamily="65" charset="-120"/>
              </a:rPr>
              <a:t>中有份</a:t>
            </a:r>
            <a:endParaRPr lang="zh-TW" altLang="en-US" sz="5400" dirty="0">
              <a:latin typeface="DFKai-SB" panose="03000509000000000000" pitchFamily="65" charset="-120"/>
              <a:ea typeface="DFKai-SB" panose="03000509000000000000" pitchFamily="65" charset="-120"/>
            </a:endParaRPr>
          </a:p>
        </p:txBody>
      </p:sp>
      <p:sp>
        <p:nvSpPr>
          <p:cNvPr id="15363" name="Rectangle 3"/>
          <p:cNvSpPr>
            <a:spLocks noGrp="1" noChangeArrowheads="1"/>
          </p:cNvSpPr>
          <p:nvPr>
            <p:ph type="subTitle" idx="4294967295"/>
          </p:nvPr>
        </p:nvSpPr>
        <p:spPr>
          <a:xfrm>
            <a:off x="7086600" y="5943600"/>
            <a:ext cx="2057400" cy="457200"/>
          </a:xfrm>
          <a:solidFill>
            <a:schemeClr val="bg1">
              <a:alpha val="65000"/>
            </a:schemeClr>
          </a:solidFill>
        </p:spPr>
        <p:txBody>
          <a:bodyPr>
            <a:noAutofit/>
          </a:bodyPr>
          <a:lstStyle/>
          <a:p>
            <a:pPr marL="0" indent="0" eaLnBrk="1" hangingPunct="1">
              <a:lnSpc>
                <a:spcPct val="90000"/>
              </a:lnSpc>
              <a:buNone/>
            </a:pPr>
            <a:r>
              <a:rPr lang="zh-TW" altLang="en-US" sz="2800" b="1" dirty="0">
                <a:latin typeface="DFKai-SB" panose="03000509000000000000" pitchFamily="65" charset="-120"/>
                <a:ea typeface="DFKai-SB" panose="03000509000000000000" pitchFamily="65" charset="-120"/>
              </a:rPr>
              <a:t>以斯帖记 </a:t>
            </a:r>
            <a:r>
              <a:rPr lang="en-US" altLang="zh-TW" sz="2800" b="1" dirty="0">
                <a:latin typeface="DFKai-SB" panose="03000509000000000000" pitchFamily="65" charset="-120"/>
                <a:ea typeface="DFKai-SB" panose="03000509000000000000" pitchFamily="65" charset="-120"/>
              </a:rPr>
              <a:t>4</a:t>
            </a:r>
            <a:endParaRPr lang="en-US" altLang="zh-TW" sz="2800" dirty="0" smtClean="0">
              <a:solidFill>
                <a:schemeClr val="tx2"/>
              </a:solidFill>
              <a:latin typeface="DFKai-SB" panose="03000509000000000000" pitchFamily="65" charset="-120"/>
              <a:ea typeface="DFKai-SB" panose="03000509000000000000" pitchFamily="65" charset="-12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神的救恩故事</a:t>
            </a:r>
            <a:endParaRPr lang="en-US" altLang="en-US" dirty="0" smtClean="0">
              <a:latin typeface="DFKai-SB" panose="03000509000000000000" pitchFamily="65" charset="-120"/>
              <a:ea typeface="DFKai-SB" panose="03000509000000000000" pitchFamily="65" charset="-120"/>
            </a:endParaRPr>
          </a:p>
        </p:txBody>
      </p:sp>
      <p:sp>
        <p:nvSpPr>
          <p:cNvPr id="22531" name="Content Placeholder 2"/>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基督教在西方 </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中國基督徒的成長</a:t>
            </a:r>
            <a:endParaRPr lang="en-US" altLang="en-US" sz="3600" dirty="0" smtClean="0">
              <a:latin typeface="DFKai-SB" panose="03000509000000000000" pitchFamily="65" charset="-120"/>
              <a:ea typeface="DFKai-SB" panose="03000509000000000000" pitchFamily="65" charset="-120"/>
            </a:endParaRPr>
          </a:p>
          <a:p>
            <a:r>
              <a:rPr lang="en-US" altLang="zh-TW" sz="3600" dirty="0" smtClean="0">
                <a:latin typeface="DFKai-SB" panose="03000509000000000000" pitchFamily="65" charset="-120"/>
                <a:ea typeface="DFKai-SB" panose="03000509000000000000" pitchFamily="65" charset="-120"/>
              </a:rPr>
              <a:t>2015</a:t>
            </a:r>
            <a:r>
              <a:rPr lang="zh-TW" altLang="en-US" sz="3600" dirty="0" smtClean="0">
                <a:latin typeface="DFKai-SB" panose="03000509000000000000" pitchFamily="65" charset="-120"/>
                <a:ea typeface="DFKai-SB" panose="03000509000000000000" pitchFamily="65" charset="-120"/>
              </a:rPr>
              <a:t>年</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為</a:t>
            </a:r>
            <a:r>
              <a:rPr lang="en-US" altLang="zh-TW" sz="3600" dirty="0" smtClean="0">
                <a:latin typeface="DFKai-SB" panose="03000509000000000000" pitchFamily="65" charset="-120"/>
                <a:ea typeface="DFKai-SB" panose="03000509000000000000" pitchFamily="65" charset="-120"/>
              </a:rPr>
              <a:t>6-8</a:t>
            </a:r>
            <a:r>
              <a:rPr lang="zh-TW" altLang="en-US" sz="3600" dirty="0" smtClean="0">
                <a:latin typeface="DFKai-SB" panose="03000509000000000000" pitchFamily="65" charset="-120"/>
                <a:ea typeface="DFKai-SB" panose="03000509000000000000" pitchFamily="65" charset="-120"/>
              </a:rPr>
              <a:t>千萬</a:t>
            </a:r>
            <a:r>
              <a:rPr lang="en-US" altLang="zh-TW" sz="3600" dirty="0" smtClean="0">
                <a:latin typeface="DFKai-SB" panose="03000509000000000000" pitchFamily="65" charset="-120"/>
                <a:ea typeface="DFKai-SB" panose="03000509000000000000" pitchFamily="65" charset="-120"/>
              </a:rPr>
              <a:t> </a:t>
            </a:r>
            <a:endParaRPr lang="en-US" altLang="en-US" sz="3600" dirty="0" smtClean="0">
              <a:latin typeface="DFKai-SB" panose="03000509000000000000" pitchFamily="65" charset="-120"/>
              <a:ea typeface="DFKai-SB" panose="03000509000000000000" pitchFamily="65" charset="-120"/>
            </a:endParaRPr>
          </a:p>
          <a:p>
            <a:r>
              <a:rPr lang="en-US" altLang="en-US" sz="3600" dirty="0" smtClean="0">
                <a:latin typeface="DFKai-SB" panose="03000509000000000000" pitchFamily="65" charset="-120"/>
                <a:ea typeface="DFKai-SB" panose="03000509000000000000" pitchFamily="65" charset="-120"/>
              </a:rPr>
              <a:t>2035: 2.4-2.8 </a:t>
            </a:r>
            <a:r>
              <a:rPr lang="zh-TW" altLang="en-US" sz="3600" dirty="0" smtClean="0">
                <a:latin typeface="DFKai-SB" panose="03000509000000000000" pitchFamily="65" charset="-120"/>
                <a:ea typeface="DFKai-SB" panose="03000509000000000000" pitchFamily="65" charset="-120"/>
              </a:rPr>
              <a:t>億</a:t>
            </a:r>
            <a:endParaRPr lang="en-US" altLang="en-US" sz="3600" dirty="0" smtClean="0">
              <a:latin typeface="DFKai-SB" panose="03000509000000000000" pitchFamily="65" charset="-120"/>
              <a:ea typeface="DFKai-SB" panose="03000509000000000000" pitchFamily="65" charset="-120"/>
            </a:endParaRPr>
          </a:p>
        </p:txBody>
      </p:sp>
      <p:pic>
        <p:nvPicPr>
          <p:cNvPr id="22532" name="Picture 2" descr="http://ecx.images-amazon.com/images/I/51eajQvx%2BpL._SX32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445" y="2532063"/>
            <a:ext cx="28067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57399" y="228600"/>
            <a:ext cx="6608233" cy="762000"/>
          </a:xfrm>
        </p:spPr>
        <p:txBody>
          <a:bodyPr/>
          <a:lstStyle/>
          <a:p>
            <a:r>
              <a:rPr lang="zh-TW" altLang="en-US" dirty="0" smtClean="0">
                <a:latin typeface="DFKai-SB" panose="03000509000000000000" pitchFamily="65" charset="-120"/>
                <a:ea typeface="DFKai-SB" panose="03000509000000000000" pitchFamily="65" charset="-120"/>
              </a:rPr>
              <a:t>基督教在中國</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背景</a:t>
            </a:r>
            <a:endParaRPr lang="en-US" altLang="en-US" dirty="0" smtClean="0">
              <a:solidFill>
                <a:srgbClr val="7F3400"/>
              </a:solidFill>
              <a:latin typeface="DFKai-SB" panose="03000509000000000000" pitchFamily="65" charset="-120"/>
              <a:ea typeface="DFKai-SB" panose="03000509000000000000" pitchFamily="65" charset="-120"/>
            </a:endParaRPr>
          </a:p>
        </p:txBody>
      </p:sp>
      <p:sp>
        <p:nvSpPr>
          <p:cNvPr id="23555" name="Content Placeholder 2"/>
          <p:cNvSpPr>
            <a:spLocks noGrp="1"/>
          </p:cNvSpPr>
          <p:nvPr>
            <p:ph idx="1"/>
          </p:nvPr>
        </p:nvSpPr>
        <p:spPr>
          <a:solidFill>
            <a:schemeClr val="bg1">
              <a:alpha val="34901"/>
            </a:schemeClr>
          </a:solidFill>
        </p:spPr>
        <p:txBody>
          <a:bodyPr/>
          <a:lstStyle/>
          <a:p>
            <a:pPr eaLnBrk="1" hangingPunct="1"/>
            <a:endParaRPr lang="en-US" altLang="en-US" smtClean="0">
              <a:ea typeface="微軟正黑體" pitchFamily="34" charset="-120"/>
            </a:endParaRP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 y="1690687"/>
            <a:ext cx="9186333" cy="516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3" y="1219200"/>
            <a:ext cx="4400551"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25264"/>
          <a:stretch/>
        </p:blipFill>
        <p:spPr bwMode="auto">
          <a:xfrm>
            <a:off x="4386840" y="1219200"/>
            <a:ext cx="4764087"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solidFill>
            <a:schemeClr val="bg1">
              <a:alpha val="34901"/>
            </a:schemeClr>
          </a:solidFill>
        </p:spPr>
        <p:txBody>
          <a:bodyPr/>
          <a:lstStyle/>
          <a:p>
            <a:pPr defTabSz="509588" eaLnBrk="1" hangingPunct="1">
              <a:tabLst>
                <a:tab pos="569913" algn="l"/>
              </a:tabLst>
            </a:pPr>
            <a:endParaRPr lang="en-US" altLang="en-US" smtClean="0">
              <a:ea typeface="微軟正黑體" pitchFamily="34" charset="-120"/>
            </a:endParaRPr>
          </a:p>
        </p:txBody>
      </p:sp>
      <p:pic>
        <p:nvPicPr>
          <p:cNvPr id="24580" name="Picture 2" descr="Migrant workers wait to board train at a railway station in Guiyang, capital of southwest China's Guizhou Province, Jan. 31, 2009. As the Spring Festival holidays came to end, the transportation of migrant workers from their hometowns to the cities reached peak all over the 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218" y="838200"/>
            <a:ext cx="8001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zh-TW" altLang="en-US" dirty="0" smtClean="0">
                <a:latin typeface="DFKai-SB" panose="03000509000000000000" pitchFamily="65" charset="-120"/>
                <a:ea typeface="DFKai-SB" panose="03000509000000000000" pitchFamily="65" charset="-120"/>
              </a:rPr>
              <a:t>以斯帖</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難以想像的</a:t>
            </a:r>
            <a:r>
              <a:rPr lang="zh-TW" altLang="en-US" dirty="0">
                <a:latin typeface="DFKai-SB" panose="03000509000000000000" pitchFamily="65" charset="-120"/>
                <a:ea typeface="DFKai-SB" panose="03000509000000000000" pitchFamily="65" charset="-120"/>
              </a:rPr>
              <a:t>女</a:t>
            </a:r>
            <a:r>
              <a:rPr lang="zh-TW" altLang="en-US" dirty="0" smtClean="0">
                <a:latin typeface="DFKai-SB" panose="03000509000000000000" pitchFamily="65" charset="-120"/>
                <a:ea typeface="DFKai-SB" panose="03000509000000000000" pitchFamily="65" charset="-120"/>
              </a:rPr>
              <a:t>主角</a:t>
            </a:r>
            <a:endParaRPr lang="en-US" altLang="en-US" dirty="0" smtClean="0">
              <a:latin typeface="DFKai-SB" panose="03000509000000000000" pitchFamily="65" charset="-120"/>
              <a:ea typeface="DFKai-SB" panose="03000509000000000000" pitchFamily="65" charset="-120"/>
            </a:endParaRPr>
          </a:p>
        </p:txBody>
      </p:sp>
      <p:sp>
        <p:nvSpPr>
          <p:cNvPr id="27651" name="Content Placeholder 2"/>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孤兒</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 女孩</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從一個被征服的種族</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成為波斯皇后</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宗教上</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不聖潔</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政治上</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自己國家的人民的叛徒</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漢奸</a:t>
            </a:r>
            <a:endParaRPr lang="en-US" altLang="en-US"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r>
              <a:rPr lang="zh-TW" altLang="en-US" dirty="0" smtClean="0">
                <a:latin typeface="DFKai-SB" panose="03000509000000000000" pitchFamily="65" charset="-120"/>
                <a:ea typeface="DFKai-SB" panose="03000509000000000000" pitchFamily="65" charset="-120"/>
              </a:rPr>
              <a:t>難以想像</a:t>
            </a:r>
            <a:r>
              <a:rPr lang="zh-TW" altLang="en-US" dirty="0">
                <a:latin typeface="DFKai-SB" panose="03000509000000000000" pitchFamily="65" charset="-120"/>
                <a:ea typeface="DFKai-SB" panose="03000509000000000000" pitchFamily="65" charset="-120"/>
              </a:rPr>
              <a:t>的女主角</a:t>
            </a:r>
            <a:endParaRPr lang="en-US" altLang="en-US" dirty="0" smtClean="0">
              <a:latin typeface="DFKai-SB" panose="03000509000000000000" pitchFamily="65" charset="-120"/>
              <a:ea typeface="DFKai-SB" panose="03000509000000000000" pitchFamily="65" charset="-120"/>
            </a:endParaRPr>
          </a:p>
        </p:txBody>
      </p:sp>
      <p:pic>
        <p:nvPicPr>
          <p:cNvPr id="28675" name="Picture 2" descr="https://scontent-hkg3-1.xx.fbcdn.net/hphotos-xaf1/v/t1.0-9/25756_410625935621_5150257_n.jpg?oh=f9413746d43001ef4dca76569d3ca22d&amp;oe=56BAE16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a:xfrm>
            <a:off x="4724400" y="1759527"/>
            <a:ext cx="3194931" cy="4259908"/>
          </a:xfrm>
          <a:noFill/>
          <a:extLst>
            <a:ext uri="{909E8E84-426E-40DD-AFC4-6F175D3DCCD1}">
              <a14:hiddenFill xmlns:a14="http://schemas.microsoft.com/office/drawing/2010/main">
                <a:solidFill>
                  <a:schemeClr val="accent1"/>
                </a:solidFill>
              </a14:hiddenFill>
            </a:ext>
          </a:extLst>
        </p:spPr>
      </p:pic>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3058141" cy="426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57200"/>
            <a:ext cx="6705600" cy="838200"/>
          </a:xfrm>
        </p:spPr>
        <p:txBody>
          <a:bodyPr/>
          <a:lstStyle/>
          <a:p>
            <a:r>
              <a:rPr lang="zh-TW" altLang="en-US" dirty="0" smtClean="0">
                <a:latin typeface="DFKai-SB" panose="03000509000000000000" pitchFamily="65" charset="-120"/>
                <a:ea typeface="DFKai-SB" panose="03000509000000000000" pitchFamily="65" charset="-120"/>
              </a:rPr>
              <a:t>神</a:t>
            </a:r>
            <a:r>
              <a:rPr lang="zh-TW" altLang="en-US" dirty="0">
                <a:latin typeface="DFKai-SB" panose="03000509000000000000" pitchFamily="65" charset="-120"/>
                <a:ea typeface="DFKai-SB" panose="03000509000000000000" pitchFamily="65" charset="-120"/>
              </a:rPr>
              <a:t>救恩故事​中的主</a:t>
            </a:r>
            <a:r>
              <a:rPr lang="zh-TW" altLang="en-US" dirty="0" smtClean="0">
                <a:latin typeface="DFKai-SB" panose="03000509000000000000" pitchFamily="65" charset="-120"/>
                <a:ea typeface="DFKai-SB" panose="03000509000000000000" pitchFamily="65" charset="-120"/>
              </a:rPr>
              <a:t>角</a:t>
            </a:r>
            <a:endParaRPr lang="en-US" altLang="en-US" dirty="0" smtClean="0">
              <a:latin typeface="DFKai-SB" panose="03000509000000000000" pitchFamily="65" charset="-120"/>
              <a:ea typeface="DFKai-SB" panose="03000509000000000000" pitchFamily="65" charset="-120"/>
            </a:endParaRPr>
          </a:p>
        </p:txBody>
      </p:sp>
      <p:sp>
        <p:nvSpPr>
          <p:cNvPr id="29699" name="Content Placeholder 2"/>
          <p:cNvSpPr>
            <a:spLocks noGrp="1"/>
          </p:cNvSpPr>
          <p:nvPr>
            <p:ph idx="1"/>
          </p:nvPr>
        </p:nvSpPr>
        <p:spPr>
          <a:xfrm>
            <a:off x="1981200" y="1600200"/>
            <a:ext cx="6705600" cy="4648200"/>
          </a:xfrm>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做生意</a:t>
            </a:r>
            <a:endParaRPr lang="en-US" altLang="en-US"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作為教師 </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回國探親</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照顧你的侄子和侄女</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輔導抑鬱的人 </a:t>
            </a:r>
            <a:endParaRPr lang="en-US" altLang="zh-TW" sz="3600" dirty="0" smtClean="0">
              <a:latin typeface="DFKai-SB" panose="03000509000000000000" pitchFamily="65" charset="-120"/>
              <a:ea typeface="DFKai-SB" panose="03000509000000000000" pitchFamily="65" charset="-120"/>
            </a:endParaRPr>
          </a:p>
          <a:p>
            <a:endParaRPr lang="en-US" altLang="zh-TW" sz="1500" dirty="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你在​神的救恩故事​中有份</a:t>
            </a:r>
            <a:r>
              <a:rPr lang="en-US" altLang="zh-TW" sz="3600" dirty="0" smtClean="0">
                <a:latin typeface="DFKai-SB" panose="03000509000000000000" pitchFamily="65" charset="-120"/>
                <a:ea typeface="DFKai-SB" panose="03000509000000000000" pitchFamily="65" charset="-120"/>
              </a:rPr>
              <a:t>?</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以斯帖的掙扎</a:t>
            </a:r>
            <a:endParaRPr lang="en-US" altLang="en-US" dirty="0" smtClean="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normAutofit lnSpcReduction="10000"/>
          </a:bodyPr>
          <a:lstStyle/>
          <a:p>
            <a:pPr marL="0" indent="0">
              <a:buNone/>
              <a:defRPr/>
            </a:pPr>
            <a:r>
              <a:rPr lang="zh-TW" altLang="en-US" sz="3600" dirty="0">
                <a:latin typeface="DFKai-SB" panose="03000509000000000000" pitchFamily="65" charset="-120"/>
                <a:ea typeface="DFKai-SB" panose="03000509000000000000" pitchFamily="65" charset="-120"/>
              </a:rPr>
              <a:t>末底</a:t>
            </a:r>
            <a:r>
              <a:rPr lang="zh-TW" altLang="en-US" sz="3600" dirty="0" smtClean="0">
                <a:latin typeface="DFKai-SB" panose="03000509000000000000" pitchFamily="65" charset="-120"/>
                <a:ea typeface="DFKai-SB" panose="03000509000000000000" pitchFamily="65" charset="-120"/>
              </a:rPr>
              <a:t>改</a:t>
            </a:r>
            <a:r>
              <a:rPr lang="en-US" altLang="zh-TW" sz="3600" dirty="0" smtClean="0">
                <a:latin typeface="DFKai-SB" panose="03000509000000000000" pitchFamily="65" charset="-120"/>
                <a:ea typeface="DFKai-SB" panose="03000509000000000000" pitchFamily="65" charset="-120"/>
              </a:rPr>
              <a:t>…</a:t>
            </a:r>
            <a:r>
              <a:rPr lang="zh-TW" altLang="en-US" sz="3600" dirty="0" smtClean="0">
                <a:solidFill>
                  <a:prstClr val="black"/>
                </a:solidFill>
                <a:latin typeface="DFKai-SB" panose="03000509000000000000" pitchFamily="65" charset="-120"/>
                <a:ea typeface="DFKai-SB" panose="03000509000000000000" pitchFamily="65" charset="-120"/>
              </a:rPr>
              <a:t>吩</a:t>
            </a:r>
            <a:r>
              <a:rPr lang="zh-TW" altLang="en-US" sz="3600" dirty="0">
                <a:solidFill>
                  <a:prstClr val="black"/>
                </a:solidFill>
                <a:latin typeface="DFKai-SB" panose="03000509000000000000" pitchFamily="65" charset="-120"/>
                <a:ea typeface="DFKai-SB" panose="03000509000000000000" pitchFamily="65" charset="-120"/>
              </a:rPr>
              <a:t>咐她進宮見王</a:t>
            </a:r>
            <a:r>
              <a:rPr lang="en-US" altLang="zh-TW" sz="3600" dirty="0">
                <a:solidFill>
                  <a:prstClr val="black"/>
                </a:solidFill>
                <a:latin typeface="DFKai-SB" panose="03000509000000000000" pitchFamily="65" charset="-120"/>
                <a:ea typeface="DFKai-SB" panose="03000509000000000000" pitchFamily="65" charset="-120"/>
              </a:rPr>
              <a:t>,</a:t>
            </a:r>
            <a:r>
              <a:rPr lang="zh-TW" altLang="en-US" sz="3600" dirty="0">
                <a:solidFill>
                  <a:prstClr val="black"/>
                </a:solidFill>
                <a:latin typeface="DFKai-SB" panose="03000509000000000000" pitchFamily="65" charset="-120"/>
                <a:ea typeface="DFKai-SB" panose="03000509000000000000" pitchFamily="65" charset="-120"/>
              </a:rPr>
              <a:t>向王求情</a:t>
            </a:r>
            <a:r>
              <a:rPr lang="en-US" altLang="zh-TW" sz="3600" dirty="0">
                <a:solidFill>
                  <a:prstClr val="black"/>
                </a:solidFill>
                <a:latin typeface="DFKai-SB" panose="03000509000000000000" pitchFamily="65" charset="-120"/>
                <a:ea typeface="DFKai-SB" panose="03000509000000000000" pitchFamily="65" charset="-120"/>
              </a:rPr>
              <a:t>,</a:t>
            </a:r>
            <a:r>
              <a:rPr lang="zh-TW" altLang="en-US" sz="3600" dirty="0">
                <a:solidFill>
                  <a:prstClr val="black"/>
                </a:solidFill>
                <a:latin typeface="DFKai-SB" panose="03000509000000000000" pitchFamily="65" charset="-120"/>
                <a:ea typeface="DFKai-SB" panose="03000509000000000000" pitchFamily="65" charset="-120"/>
              </a:rPr>
              <a:t>為自己的族人在王面前懇</a:t>
            </a:r>
            <a:r>
              <a:rPr lang="zh-TW" altLang="en-US" sz="3600" dirty="0" smtClean="0">
                <a:solidFill>
                  <a:prstClr val="black"/>
                </a:solidFill>
                <a:latin typeface="DFKai-SB" panose="03000509000000000000" pitchFamily="65" charset="-120"/>
                <a:ea typeface="DFKai-SB" panose="03000509000000000000" pitchFamily="65" charset="-120"/>
              </a:rPr>
              <a:t>求</a:t>
            </a:r>
            <a:r>
              <a:rPr lang="en-US" altLang="zh-TW" sz="3600" dirty="0" smtClean="0">
                <a:latin typeface="DFKai-SB" panose="03000509000000000000" pitchFamily="65" charset="-120"/>
                <a:ea typeface="DFKai-SB" panose="03000509000000000000" pitchFamily="65" charset="-120"/>
              </a:rPr>
              <a:t>… </a:t>
            </a:r>
            <a:r>
              <a:rPr lang="en-US" altLang="zh-TW" sz="3600" b="1" baseline="30000" dirty="0" smtClean="0">
                <a:latin typeface="DFKai-SB" panose="03000509000000000000" pitchFamily="65" charset="-120"/>
                <a:ea typeface="DFKai-SB" panose="03000509000000000000" pitchFamily="65" charset="-120"/>
              </a:rPr>
              <a:t>11</a:t>
            </a:r>
            <a:r>
              <a:rPr lang="en-US" altLang="zh-TW" sz="3600" dirty="0">
                <a:solidFill>
                  <a:srgbClr val="000000"/>
                </a:solidFill>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王所有的臣僕和各省的人民</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都知</a:t>
            </a:r>
            <a:r>
              <a:rPr lang="zh-TW" altLang="en-US" sz="3600" dirty="0" smtClean="0">
                <a:latin typeface="DFKai-SB" panose="03000509000000000000" pitchFamily="65" charset="-120"/>
                <a:ea typeface="DFKai-SB" panose="03000509000000000000" pitchFamily="65" charset="-120"/>
              </a:rPr>
              <a:t>道有</a:t>
            </a:r>
            <a:r>
              <a:rPr lang="zh-TW" altLang="en-US" sz="3600" dirty="0">
                <a:latin typeface="DFKai-SB" panose="03000509000000000000" pitchFamily="65" charset="-120"/>
                <a:ea typeface="DFKai-SB" panose="03000509000000000000" pitchFamily="65" charset="-120"/>
              </a:rPr>
              <a:t>一個定</a:t>
            </a:r>
            <a:r>
              <a:rPr lang="zh-TW" altLang="en-US" sz="3600" dirty="0" smtClean="0">
                <a:latin typeface="DFKai-SB" panose="03000509000000000000" pitchFamily="65" charset="-120"/>
                <a:ea typeface="DFKai-SB" panose="03000509000000000000" pitchFamily="65" charset="-120"/>
              </a:rPr>
              <a:t>例</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沒</a:t>
            </a:r>
            <a:r>
              <a:rPr lang="zh-TW" altLang="en-US" sz="3600" dirty="0">
                <a:latin typeface="DFKai-SB" panose="03000509000000000000" pitchFamily="65" charset="-120"/>
                <a:ea typeface="DFKai-SB" panose="03000509000000000000" pitchFamily="65" charset="-120"/>
              </a:rPr>
              <a:t>有奉召就擅入內院去見王的</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除非王向他伸出金杖</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賜他免死</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一律要處以死刑</a:t>
            </a:r>
            <a:r>
              <a:rPr lang="en-US" altLang="zh-TW" sz="3600" dirty="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 </a:t>
            </a:r>
            <a:endParaRPr lang="en-US" altLang="zh-TW" sz="3600" dirty="0" smtClean="0">
              <a:latin typeface="DFKai-SB" panose="03000509000000000000" pitchFamily="65" charset="-120"/>
              <a:ea typeface="DFKai-SB" panose="03000509000000000000" pitchFamily="65" charset="-120"/>
            </a:endParaRPr>
          </a:p>
          <a:p>
            <a:pPr marL="401638" indent="-401638">
              <a:defRPr/>
            </a:pPr>
            <a:r>
              <a:rPr lang="zh-TW" altLang="en-US" sz="3600" dirty="0">
                <a:latin typeface="DFKai-SB" panose="03000509000000000000" pitchFamily="65" charset="-120"/>
                <a:ea typeface="DFKai-SB" panose="03000509000000000000" pitchFamily="65" charset="-120"/>
              </a:rPr>
              <a:t>大家都知</a:t>
            </a:r>
            <a:r>
              <a:rPr lang="zh-TW" altLang="en-US" sz="3600" dirty="0" smtClean="0">
                <a:latin typeface="DFKai-SB" panose="03000509000000000000" pitchFamily="65" charset="-120"/>
                <a:ea typeface="DFKai-SB" panose="03000509000000000000" pitchFamily="65" charset="-120"/>
              </a:rPr>
              <a:t>道</a:t>
            </a:r>
            <a:r>
              <a:rPr lang="zh-TW" altLang="en-US" sz="3600" dirty="0">
                <a:latin typeface="DFKai-SB" panose="03000509000000000000" pitchFamily="65" charset="-120"/>
                <a:ea typeface="DFKai-SB" panose="03000509000000000000" pitchFamily="65" charset="-120"/>
              </a:rPr>
              <a:t>的</a:t>
            </a:r>
            <a:r>
              <a:rPr lang="zh-TW" altLang="en-US" sz="3600" dirty="0" smtClean="0">
                <a:latin typeface="DFKai-SB" panose="03000509000000000000" pitchFamily="65" charset="-120"/>
                <a:ea typeface="DFKai-SB" panose="03000509000000000000" pitchFamily="65" charset="-120"/>
              </a:rPr>
              <a:t>一般</a:t>
            </a:r>
            <a:endParaRPr lang="en-US" altLang="zh-TW" sz="3600" dirty="0" smtClean="0">
              <a:latin typeface="DFKai-SB" panose="03000509000000000000" pitchFamily="65" charset="-120"/>
              <a:ea typeface="DFKai-SB" panose="03000509000000000000" pitchFamily="65" charset="-120"/>
            </a:endParaRPr>
          </a:p>
          <a:p>
            <a:pPr marL="400050" lvl="1" indent="0">
              <a:buNone/>
              <a:defRPr/>
            </a:pPr>
            <a:r>
              <a:rPr lang="zh-TW" altLang="en-US" sz="3600" dirty="0">
                <a:latin typeface="DFKai-SB" panose="03000509000000000000" pitchFamily="65" charset="-120"/>
                <a:ea typeface="DFKai-SB" panose="03000509000000000000" pitchFamily="65" charset="-120"/>
              </a:rPr>
              <a:t>常識</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認知</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定律</a:t>
            </a:r>
            <a:endParaRPr lang="en-US" altLang="en-US" sz="3600" dirty="0">
              <a:latin typeface="DFKai-SB" panose="03000509000000000000" pitchFamily="65" charset="-120"/>
              <a:ea typeface="DFKai-SB" panose="03000509000000000000" pitchFamily="65" charset="-120"/>
            </a:endParaRPr>
          </a:p>
          <a:p>
            <a:pPr marL="401638" indent="-401638" eaLnBrk="1" hangingPunct="1">
              <a:defRPr/>
            </a:pPr>
            <a:endParaRPr lang="en-US" altLang="en-US" sz="3600"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0501" cy="990600"/>
          </a:xfrm>
        </p:spPr>
        <p:txBody>
          <a:bodyPr/>
          <a:lstStyle/>
          <a:p>
            <a:r>
              <a:rPr lang="zh-TW" altLang="en-US" dirty="0">
                <a:latin typeface="DFKai-SB" panose="03000509000000000000" pitchFamily="65" charset="-120"/>
                <a:ea typeface="DFKai-SB" panose="03000509000000000000" pitchFamily="65" charset="-120"/>
              </a:rPr>
              <a:t>大家都知</a:t>
            </a:r>
            <a:r>
              <a:rPr lang="zh-TW" altLang="en-US" dirty="0" smtClean="0">
                <a:latin typeface="DFKai-SB" panose="03000509000000000000" pitchFamily="65" charset="-120"/>
                <a:ea typeface="DFKai-SB" panose="03000509000000000000" pitchFamily="65" charset="-120"/>
              </a:rPr>
              <a:t>道</a:t>
            </a:r>
            <a:r>
              <a:rPr lang="en-US" altLang="zh-TW" sz="3600" dirty="0"/>
              <a:t> </a:t>
            </a:r>
            <a:r>
              <a:rPr lang="en-US" sz="3200" b="0" dirty="0" smtClean="0"/>
              <a:t>Why Homework is Beneficial?</a:t>
            </a:r>
            <a:endParaRPr lang="en-US" sz="3200" b="0" dirty="0"/>
          </a:p>
        </p:txBody>
      </p:sp>
      <p:sp>
        <p:nvSpPr>
          <p:cNvPr id="3" name="Content Placeholder 2"/>
          <p:cNvSpPr>
            <a:spLocks noGrp="1"/>
          </p:cNvSpPr>
          <p:nvPr>
            <p:ph idx="1"/>
          </p:nvPr>
        </p:nvSpPr>
        <p:spPr>
          <a:xfrm>
            <a:off x="533400" y="1371600"/>
            <a:ext cx="4739476" cy="5181600"/>
          </a:xfrm>
        </p:spPr>
        <p:txBody>
          <a:bodyPr>
            <a:normAutofit/>
          </a:bodyPr>
          <a:lstStyle/>
          <a:p>
            <a:pPr marL="0" indent="0">
              <a:buNone/>
            </a:pPr>
            <a:r>
              <a:rPr lang="en-US" sz="3000" dirty="0" smtClean="0"/>
              <a:t>Doing homework get you into a good college – like UCLA, Stanford, and CAL. So When you grow up,   you can get into a better job like Apple &amp; Google which gives you a high   pay. ”</a:t>
            </a:r>
          </a:p>
          <a:p>
            <a:pPr marL="0" indent="0">
              <a:buNone/>
            </a:pPr>
            <a:endParaRPr lang="en-US" sz="1400" dirty="0" smtClean="0"/>
          </a:p>
          <a:p>
            <a:pPr marL="0" indent="0" algn="r">
              <a:buNone/>
            </a:pPr>
            <a:r>
              <a:rPr lang="en-US" sz="2800" dirty="0" smtClean="0"/>
              <a:t>-- By Ava Wang </a:t>
            </a:r>
            <a:r>
              <a:rPr lang="zh-TW" altLang="en-US" sz="2800" dirty="0" smtClean="0"/>
              <a:t>王</a:t>
            </a:r>
            <a:r>
              <a:rPr lang="zh-TW" altLang="en-US" sz="2800" dirty="0"/>
              <a:t>沛恩</a:t>
            </a:r>
            <a:r>
              <a:rPr lang="en-US" sz="2800" dirty="0" smtClean="0"/>
              <a:t> </a:t>
            </a:r>
            <a:endParaRPr lang="en-US" sz="2800" dirty="0"/>
          </a:p>
        </p:txBody>
      </p:sp>
      <p:pic>
        <p:nvPicPr>
          <p:cNvPr id="137220" name="Picture 4" descr="C:\Users\Peter's Office\Pictures\P1340874.JPG"/>
          <p:cNvPicPr>
            <a:picLocks noChangeAspect="1" noChangeArrowheads="1"/>
          </p:cNvPicPr>
          <p:nvPr/>
        </p:nvPicPr>
        <p:blipFill rotWithShape="1">
          <a:blip r:embed="rId3">
            <a:extLst>
              <a:ext uri="{28A0092B-C50C-407E-A947-70E740481C1C}">
                <a14:useLocalDpi xmlns:a14="http://schemas.microsoft.com/office/drawing/2010/main" val="0"/>
              </a:ext>
            </a:extLst>
          </a:blip>
          <a:srcRect t="14039"/>
          <a:stretch/>
        </p:blipFill>
        <p:spPr bwMode="auto">
          <a:xfrm>
            <a:off x="5472545" y="1524000"/>
            <a:ext cx="2249487" cy="2587313"/>
          </a:xfrm>
          <a:prstGeom prst="rect">
            <a:avLst/>
          </a:prstGeom>
          <a:noFill/>
          <a:extLst>
            <a:ext uri="{909E8E84-426E-40DD-AFC4-6F175D3DCCD1}">
              <a14:hiddenFill xmlns:a14="http://schemas.microsoft.com/office/drawing/2010/main">
                <a:solidFill>
                  <a:srgbClr val="FFFFFF"/>
                </a:solidFill>
              </a14:hiddenFill>
            </a:ext>
          </a:extLst>
        </p:spPr>
      </p:pic>
      <p:pic>
        <p:nvPicPr>
          <p:cNvPr id="137218"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10000" contrast="-12000"/>
                    </a14:imgEffect>
                  </a14:imgLayer>
                </a14:imgProps>
              </a:ext>
              <a:ext uri="{28A0092B-C50C-407E-A947-70E740481C1C}">
                <a14:useLocalDpi xmlns:a14="http://schemas.microsoft.com/office/drawing/2010/main" val="0"/>
              </a:ext>
            </a:extLst>
          </a:blip>
          <a:srcRect b="28671"/>
          <a:stretch/>
        </p:blipFill>
        <p:spPr bwMode="auto">
          <a:xfrm>
            <a:off x="7040962" y="3810000"/>
            <a:ext cx="208225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4095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zh-TW" altLang="en-US" dirty="0" smtClean="0">
                <a:latin typeface="DFKai-SB" panose="03000509000000000000" pitchFamily="65" charset="-120"/>
                <a:ea typeface="DFKai-SB" panose="03000509000000000000" pitchFamily="65" charset="-120"/>
              </a:rPr>
              <a:t>以斯帖的掙扎</a:t>
            </a:r>
            <a:endParaRPr lang="en-US" altLang="en-US" dirty="0" smtClean="0">
              <a:latin typeface="DFKai-SB" panose="03000509000000000000" pitchFamily="65" charset="-120"/>
              <a:ea typeface="DFKai-SB" panose="03000509000000000000" pitchFamily="65" charset="-120"/>
            </a:endParaRPr>
          </a:p>
        </p:txBody>
      </p:sp>
      <p:sp>
        <p:nvSpPr>
          <p:cNvPr id="31747" name="Content Placeholder 2"/>
          <p:cNvSpPr>
            <a:spLocks noGrp="1"/>
          </p:cNvSpPr>
          <p:nvPr>
            <p:ph idx="1"/>
          </p:nvPr>
        </p:nvSpPr>
        <p:spPr>
          <a:solidFill>
            <a:schemeClr val="bg1">
              <a:alpha val="65000"/>
            </a:schemeClr>
          </a:solidFill>
        </p:spPr>
        <p:txBody>
          <a:bodyPr>
            <a:normAutofit/>
          </a:bodyPr>
          <a:lstStyle/>
          <a:p>
            <a:pPr marL="68263" indent="0">
              <a:buNone/>
            </a:pPr>
            <a:r>
              <a:rPr lang="zh-TW" altLang="en-US" sz="3600" b="0" i="0" dirty="0" smtClean="0">
                <a:solidFill>
                  <a:srgbClr val="000000"/>
                </a:solidFill>
                <a:effectLst/>
                <a:latin typeface="DFKai-SB" panose="03000509000000000000" pitchFamily="65" charset="-120"/>
                <a:ea typeface="DFKai-SB" panose="03000509000000000000" pitchFamily="65" charset="-120"/>
              </a:rPr>
              <a:t>你不要心裡想</a:t>
            </a:r>
            <a:r>
              <a:rPr lang="en-US" altLang="zh-TW" sz="3600" b="0" i="0" dirty="0" smtClean="0">
                <a:solidFill>
                  <a:srgbClr val="000000"/>
                </a:solidFill>
                <a:effectLst/>
                <a:latin typeface="DFKai-SB" panose="03000509000000000000" pitchFamily="65" charset="-120"/>
                <a:ea typeface="DFKai-SB" panose="03000509000000000000" pitchFamily="65" charset="-120"/>
              </a:rPr>
              <a:t>,</a:t>
            </a:r>
            <a:r>
              <a:rPr lang="zh-TW" altLang="en-US" sz="3600" b="0" i="0" dirty="0" smtClean="0">
                <a:solidFill>
                  <a:srgbClr val="000000"/>
                </a:solidFill>
                <a:effectLst/>
                <a:latin typeface="DFKai-SB" panose="03000509000000000000" pitchFamily="65" charset="-120"/>
                <a:ea typeface="DFKai-SB" panose="03000509000000000000" pitchFamily="65" charset="-120"/>
              </a:rPr>
              <a:t>你在王宮裡比所有的猶大人都安全。</a:t>
            </a:r>
            <a:r>
              <a:rPr lang="en-US" altLang="zh-TW" sz="3600" b="1" baseline="30000" dirty="0" smtClean="0">
                <a:latin typeface="DFKai-SB" panose="03000509000000000000" pitchFamily="65" charset="-120"/>
                <a:ea typeface="DFKai-SB" panose="03000509000000000000" pitchFamily="65" charset="-120"/>
              </a:rPr>
              <a:t>14 </a:t>
            </a:r>
            <a:r>
              <a:rPr lang="zh-TW" altLang="en-US" sz="3600" dirty="0" smtClean="0">
                <a:latin typeface="DFKai-SB" panose="03000509000000000000" pitchFamily="65" charset="-120"/>
                <a:ea typeface="DFKai-SB" panose="03000509000000000000" pitchFamily="65" charset="-120"/>
              </a:rPr>
              <a:t>這時你若是緘默不言</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猶大人必會從別的地方得著解救</a:t>
            </a:r>
            <a:r>
              <a:rPr lang="en-US" altLang="zh-TW" sz="3600" dirty="0" smtClean="0">
                <a:latin typeface="DFKai-SB" panose="03000509000000000000" pitchFamily="65" charset="-120"/>
                <a:ea typeface="DFKai-SB" panose="03000509000000000000" pitchFamily="65" charset="-120"/>
              </a:rPr>
              <a:t>…</a:t>
            </a:r>
            <a:endParaRPr lang="en-US" altLang="en-US" sz="800" dirty="0" smtClean="0">
              <a:latin typeface="DFKai-SB" panose="03000509000000000000" pitchFamily="65" charset="-120"/>
              <a:ea typeface="DFKai-SB" panose="03000509000000000000" pitchFamily="65" charset="-120"/>
            </a:endParaRPr>
          </a:p>
          <a:p>
            <a:pPr marL="234950" indent="-234950"/>
            <a:r>
              <a:rPr lang="zh-TW" altLang="en-US" sz="3600" dirty="0">
                <a:latin typeface="DFKai-SB" panose="03000509000000000000" pitchFamily="65" charset="-120"/>
                <a:ea typeface="DFKai-SB" panose="03000509000000000000" pitchFamily="65" charset="-120"/>
              </a:rPr>
              <a:t>地</a:t>
            </a:r>
            <a:r>
              <a:rPr lang="zh-TW" altLang="en-US" sz="3600" dirty="0" smtClean="0">
                <a:latin typeface="DFKai-SB" panose="03000509000000000000" pitchFamily="65" charset="-120"/>
                <a:ea typeface="DFKai-SB" panose="03000509000000000000" pitchFamily="65" charset="-120"/>
              </a:rPr>
              <a:t>位</a:t>
            </a:r>
            <a:endParaRPr lang="en-US" altLang="zh-TW" sz="3600" dirty="0" smtClean="0">
              <a:latin typeface="DFKai-SB" panose="03000509000000000000" pitchFamily="65" charset="-120"/>
              <a:ea typeface="DFKai-SB" panose="03000509000000000000" pitchFamily="65" charset="-120"/>
            </a:endParaRPr>
          </a:p>
          <a:p>
            <a:pPr marL="234950" indent="-234950"/>
            <a:r>
              <a:rPr lang="zh-TW" altLang="en-US" sz="3600" dirty="0" smtClean="0">
                <a:latin typeface="DFKai-SB" panose="03000509000000000000" pitchFamily="65" charset="-120"/>
                <a:ea typeface="DFKai-SB" panose="03000509000000000000" pitchFamily="65" charset="-120"/>
              </a:rPr>
              <a:t>別人對你的看法</a:t>
            </a:r>
            <a:endParaRPr lang="en-US" altLang="zh-TW" sz="3600" dirty="0" smtClean="0">
              <a:latin typeface="DFKai-SB" panose="03000509000000000000" pitchFamily="65" charset="-120"/>
              <a:ea typeface="DFKai-SB" panose="03000509000000000000" pitchFamily="65" charset="-120"/>
            </a:endParaRPr>
          </a:p>
          <a:p>
            <a:pPr marL="234950" indent="-234950"/>
            <a:r>
              <a:rPr lang="zh-TW" altLang="en-US" sz="3600" dirty="0" smtClean="0">
                <a:latin typeface="DFKai-SB" panose="03000509000000000000" pitchFamily="65" charset="-120"/>
                <a:ea typeface="DFKai-SB" panose="03000509000000000000" pitchFamily="65" charset="-120"/>
              </a:rPr>
              <a:t>人身安全</a:t>
            </a:r>
            <a:endParaRPr lang="en-US" altLang="en-US" sz="3600" dirty="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solidFill>
            <a:schemeClr val="bg1">
              <a:alpha val="34901"/>
            </a:schemeClr>
          </a:solidFill>
        </p:spPr>
        <p:txBody>
          <a:bodyPr/>
          <a:lstStyle/>
          <a:p>
            <a:pPr eaLnBrk="1" hangingPunct="1"/>
            <a:endParaRPr lang="en-US" altLang="en-US" smtClean="0">
              <a:ea typeface="微軟正黑體" pitchFamily="34" charset="-120"/>
            </a:endParaRPr>
          </a:p>
        </p:txBody>
      </p:sp>
      <p:pic>
        <p:nvPicPr>
          <p:cNvPr id="32772" name="Picture 2" descr="C:\Users\Peter Wang\Desktop\China Missions\China Pictures\2014 China Missions\2014 China missions HeNan3 ZZ Grp Pix.JPG"/>
          <p:cNvPicPr>
            <a:picLocks noChangeAspect="1" noChangeArrowheads="1"/>
          </p:cNvPicPr>
          <p:nvPr/>
        </p:nvPicPr>
        <p:blipFill>
          <a:blip r:embed="rId3">
            <a:extLst>
              <a:ext uri="{28A0092B-C50C-407E-A947-70E740481C1C}">
                <a14:useLocalDpi xmlns:a14="http://schemas.microsoft.com/office/drawing/2010/main" val="0"/>
              </a:ext>
            </a:extLst>
          </a:blip>
          <a:srcRect l="11667" t="22906" r="2435" b="4958"/>
          <a:stretch>
            <a:fillRect/>
          </a:stretch>
        </p:blipFill>
        <p:spPr bwMode="auto">
          <a:xfrm>
            <a:off x="0" y="703263"/>
            <a:ext cx="90678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indent="0">
              <a:lnSpc>
                <a:spcPct val="90000"/>
              </a:lnSpc>
              <a:buNone/>
            </a:pPr>
            <a:r>
              <a:rPr lang="zh-TW" altLang="en-US" sz="4000" dirty="0" smtClean="0">
                <a:latin typeface="DFKai-SB" panose="03000509000000000000" pitchFamily="65" charset="-120"/>
                <a:ea typeface="DFKai-SB" panose="03000509000000000000" pitchFamily="65" charset="-120"/>
              </a:rPr>
              <a:t>以斯帖记 </a:t>
            </a:r>
            <a:r>
              <a:rPr lang="en-US" altLang="zh-TW" sz="4000" dirty="0" smtClean="0">
                <a:latin typeface="DFKai-SB" panose="03000509000000000000" pitchFamily="65" charset="-120"/>
                <a:ea typeface="DFKai-SB" panose="03000509000000000000" pitchFamily="65" charset="-120"/>
              </a:rPr>
              <a:t>4</a:t>
            </a:r>
          </a:p>
          <a:p>
            <a:pPr marL="50800" indent="0">
              <a:lnSpc>
                <a:spcPct val="90000"/>
              </a:lnSpc>
              <a:buNone/>
            </a:pPr>
            <a:r>
              <a:rPr lang="zh-TW" altLang="en-US" sz="4000" dirty="0" smtClean="0">
                <a:latin typeface="DFKai-SB" panose="03000509000000000000" pitchFamily="65" charset="-120"/>
                <a:ea typeface="DFKai-SB" panose="03000509000000000000" pitchFamily="65" charset="-120"/>
              </a:rPr>
              <a:t>末底改知道了發生的一切事</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就撕裂自己的衣服</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披上麻衣</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撒上灰塵</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出到城中</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大聲痛哭地呼叫</a:t>
            </a:r>
            <a:r>
              <a:rPr lang="en-US" altLang="zh-TW" sz="4000" dirty="0" smtClean="0">
                <a:latin typeface="DFKai-SB" panose="03000509000000000000" pitchFamily="65" charset="-120"/>
                <a:ea typeface="DFKai-SB" panose="03000509000000000000" pitchFamily="65" charset="-120"/>
              </a:rPr>
              <a:t>.</a:t>
            </a:r>
            <a:r>
              <a:rPr lang="en-US" altLang="zh-TW" sz="4000" b="1" baseline="30000" dirty="0" smtClean="0">
                <a:latin typeface="DFKai-SB" panose="03000509000000000000" pitchFamily="65" charset="-120"/>
                <a:ea typeface="DFKai-SB" panose="03000509000000000000" pitchFamily="65" charset="-120"/>
              </a:rPr>
              <a:t>2 </a:t>
            </a:r>
            <a:r>
              <a:rPr lang="zh-TW" altLang="en-US" sz="4000" dirty="0" smtClean="0">
                <a:latin typeface="DFKai-SB" panose="03000509000000000000" pitchFamily="65" charset="-120"/>
                <a:ea typeface="DFKai-SB" panose="03000509000000000000" pitchFamily="65" charset="-120"/>
              </a:rPr>
              <a:t>他到了御門前</a:t>
            </a:r>
            <a:r>
              <a:rPr lang="en-US" altLang="zh-TW" sz="4000" dirty="0" smtClean="0">
                <a:latin typeface="+mn-ea"/>
              </a:rPr>
              <a:t>,</a:t>
            </a:r>
            <a:r>
              <a:rPr lang="zh-TW" altLang="en-US" sz="4000" dirty="0" smtClean="0">
                <a:latin typeface="DFKai-SB" panose="03000509000000000000" pitchFamily="65" charset="-120"/>
                <a:ea typeface="DFKai-SB" panose="03000509000000000000" pitchFamily="65" charset="-120"/>
              </a:rPr>
              <a:t>就停住</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因為身穿麻衣的</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不可以進御門。</a:t>
            </a:r>
            <a:r>
              <a:rPr lang="en-US" altLang="zh-TW" sz="4000" b="1" baseline="30000" dirty="0" smtClean="0">
                <a:latin typeface="DFKai-SB" panose="03000509000000000000" pitchFamily="65" charset="-120"/>
                <a:ea typeface="DFKai-SB" panose="03000509000000000000" pitchFamily="65" charset="-120"/>
              </a:rPr>
              <a:t>3 </a:t>
            </a:r>
            <a:r>
              <a:rPr lang="zh-TW" altLang="en-US" sz="4000" dirty="0" smtClean="0">
                <a:latin typeface="DFKai-SB" panose="03000509000000000000" pitchFamily="65" charset="-120"/>
                <a:ea typeface="DFKai-SB" panose="03000509000000000000" pitchFamily="65" charset="-120"/>
              </a:rPr>
              <a:t>王的諭旨和命令傳到的各省各地</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猶大人都大大悲哀</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禁食</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哭泣</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悲傷</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許多人披上麻衣</a:t>
            </a:r>
            <a:r>
              <a:rPr lang="en-US" altLang="zh-TW" sz="4000" dirty="0" smtClean="0">
                <a:latin typeface="DFKai-SB" panose="03000509000000000000" pitchFamily="65" charset="-120"/>
                <a:ea typeface="DFKai-SB" panose="03000509000000000000" pitchFamily="65" charset="-120"/>
              </a:rPr>
              <a:t>,</a:t>
            </a:r>
            <a:r>
              <a:rPr lang="zh-TW" altLang="en-US" sz="4000" dirty="0" smtClean="0">
                <a:latin typeface="DFKai-SB" panose="03000509000000000000" pitchFamily="65" charset="-120"/>
                <a:ea typeface="DFKai-SB" panose="03000509000000000000" pitchFamily="65" charset="-120"/>
              </a:rPr>
              <a:t>躺在灰塵中。 </a:t>
            </a:r>
            <a:endParaRPr lang="en-US" altLang="zh-TW" sz="4000"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Users\Peter Wang\Desktop\China Pictures\2012 China Missions\2012-03-28_12-53-26_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990600"/>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1"/>
          </p:nvPr>
        </p:nvSpPr>
        <p:spPr>
          <a:solidFill>
            <a:schemeClr val="bg1">
              <a:alpha val="34901"/>
            </a:schemeClr>
          </a:solidFill>
        </p:spPr>
        <p:txBody>
          <a:bodyPr/>
          <a:lstStyle/>
          <a:p>
            <a:pPr eaLnBrk="1" hangingPunct="1"/>
            <a:endParaRPr lang="en-US" altLang="en-US" dirty="0" smtClean="0">
              <a:ea typeface="微軟正黑體" pitchFamily="34" charset="-120"/>
            </a:endParaRPr>
          </a:p>
        </p:txBody>
      </p:sp>
      <p:pic>
        <p:nvPicPr>
          <p:cNvPr id="34822" name="Picture 6" descr="C:\Users\Peter Wang\Desktop\China Pictures\2012 China Missions\2012-03-26_15-54-10_209.jpg"/>
          <p:cNvPicPr>
            <a:picLocks noChangeAspect="1" noChangeArrowheads="1"/>
          </p:cNvPicPr>
          <p:nvPr/>
        </p:nvPicPr>
        <p:blipFill>
          <a:blip r:embed="rId3">
            <a:extLst>
              <a:ext uri="{28A0092B-C50C-407E-A947-70E740481C1C}">
                <a14:useLocalDpi xmlns:a14="http://schemas.microsoft.com/office/drawing/2010/main" val="0"/>
              </a:ext>
            </a:extLst>
          </a:blip>
          <a:srcRect r="11169" b="30821"/>
          <a:stretch>
            <a:fillRect/>
          </a:stretch>
        </p:blipFill>
        <p:spPr bwMode="auto">
          <a:xfrm>
            <a:off x="3594639" y="3924300"/>
            <a:ext cx="5549361"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3" descr="C:\Users\Peter Wang\Desktop\China Pictures\2012 China Missions\2012-03-26_07-12-51_5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167" y="0"/>
            <a:ext cx="696200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Peter Wang\Desktop\China Pictures\2012 China Missions\2012-03-26_07-13-14_212.jpg"/>
          <p:cNvPicPr>
            <a:picLocks noChangeAspect="1" noChangeArrowheads="1"/>
          </p:cNvPicPr>
          <p:nvPr/>
        </p:nvPicPr>
        <p:blipFill>
          <a:blip r:embed="rId5">
            <a:extLst>
              <a:ext uri="{28A0092B-C50C-407E-A947-70E740481C1C}">
                <a14:useLocalDpi xmlns:a14="http://schemas.microsoft.com/office/drawing/2010/main" val="0"/>
              </a:ext>
            </a:extLst>
          </a:blip>
          <a:srcRect r="33617" b="14616"/>
          <a:stretch>
            <a:fillRect/>
          </a:stretch>
        </p:blipFill>
        <p:spPr bwMode="auto">
          <a:xfrm>
            <a:off x="0" y="13855"/>
            <a:ext cx="54102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descr="C:\Users\Peter Wang\Desktop\China Pictures\2012 China Missions\2012-03-26_18-39-15_582.jpg"/>
          <p:cNvPicPr>
            <a:picLocks noChangeAspect="1" noChangeArrowheads="1"/>
          </p:cNvPicPr>
          <p:nvPr/>
        </p:nvPicPr>
        <p:blipFill>
          <a:blip r:embed="rId6">
            <a:extLst>
              <a:ext uri="{28A0092B-C50C-407E-A947-70E740481C1C}">
                <a14:useLocalDpi xmlns:a14="http://schemas.microsoft.com/office/drawing/2010/main" val="0"/>
              </a:ext>
            </a:extLst>
          </a:blip>
          <a:srcRect l="8830" r="20909" b="21146"/>
          <a:stretch>
            <a:fillRect/>
          </a:stretch>
        </p:blipFill>
        <p:spPr bwMode="auto">
          <a:xfrm>
            <a:off x="0" y="3938155"/>
            <a:ext cx="4314825" cy="29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altLang="en-US" dirty="0" smtClean="0">
              <a:solidFill>
                <a:srgbClr val="7F3400"/>
              </a:solidFill>
              <a:latin typeface="DFKai-SB" panose="03000509000000000000" pitchFamily="65" charset="-120"/>
              <a:ea typeface="DFKai-SB" panose="03000509000000000000" pitchFamily="65" charset="-120"/>
            </a:endParaRPr>
          </a:p>
        </p:txBody>
      </p:sp>
      <p:sp>
        <p:nvSpPr>
          <p:cNvPr id="35843" name="Content Placeholder 2"/>
          <p:cNvSpPr>
            <a:spLocks noGrp="1"/>
          </p:cNvSpPr>
          <p:nvPr>
            <p:ph idx="1"/>
          </p:nvPr>
        </p:nvSpPr>
        <p:spPr>
          <a:solidFill>
            <a:schemeClr val="bg1">
              <a:alpha val="34901"/>
            </a:schemeClr>
          </a:solidFill>
        </p:spPr>
        <p:txBody>
          <a:bodyPr/>
          <a:lstStyle/>
          <a:p>
            <a:pPr eaLnBrk="1" hangingPunct="1"/>
            <a:endParaRPr lang="en-US" altLang="en-US" smtClean="0">
              <a:ea typeface="微軟正黑體" pitchFamily="34" charset="-120"/>
            </a:endParaRPr>
          </a:p>
        </p:txBody>
      </p:sp>
      <p:pic>
        <p:nvPicPr>
          <p:cNvPr id="35844" name="Picture 5" descr="C:\Users\Peter Wang\Desktop\China Pictures\2012 China Missions\2012-03-29_12-36-43_532.jpg"/>
          <p:cNvPicPr>
            <a:picLocks noChangeAspect="1" noChangeArrowheads="1"/>
          </p:cNvPicPr>
          <p:nvPr/>
        </p:nvPicPr>
        <p:blipFill>
          <a:blip r:embed="rId3">
            <a:extLst>
              <a:ext uri="{28A0092B-C50C-407E-A947-70E740481C1C}">
                <a14:useLocalDpi xmlns:a14="http://schemas.microsoft.com/office/drawing/2010/main" val="0"/>
              </a:ext>
            </a:extLst>
          </a:blip>
          <a:srcRect l="31915" r="6383"/>
          <a:stretch>
            <a:fillRect/>
          </a:stretch>
        </p:blipFill>
        <p:spPr bwMode="auto">
          <a:xfrm>
            <a:off x="5181600" y="0"/>
            <a:ext cx="36353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C:\Users\Peter Wang\Desktop\China Pictures\2012 China Missions\2012-03-27_17-33-56_761.jpg"/>
          <p:cNvPicPr>
            <a:picLocks noChangeAspect="1" noChangeArrowheads="1"/>
          </p:cNvPicPr>
          <p:nvPr/>
        </p:nvPicPr>
        <p:blipFill>
          <a:blip r:embed="rId4">
            <a:extLst>
              <a:ext uri="{28A0092B-C50C-407E-A947-70E740481C1C}">
                <a14:useLocalDpi xmlns:a14="http://schemas.microsoft.com/office/drawing/2010/main" val="0"/>
              </a:ext>
            </a:extLst>
          </a:blip>
          <a:srcRect l="26810" r="13512"/>
          <a:stretch>
            <a:fillRect/>
          </a:stretch>
        </p:blipFill>
        <p:spPr bwMode="auto">
          <a:xfrm>
            <a:off x="882650" y="-20638"/>
            <a:ext cx="34163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C:\Users\Peter Wang\Desktop\China Pictures\2012 China Missions\2012-03-26_07-15-30_3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6576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descr="C:\Users\Peter Wang\Desktop\China Pictures\2012 China Missions\2012-03-26_07-12-06_3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54864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我們</a:t>
            </a:r>
            <a:r>
              <a:rPr lang="zh-TW" altLang="en-US" dirty="0" smtClean="0">
                <a:latin typeface="DFKai-SB" panose="03000509000000000000" pitchFamily="65" charset="-120"/>
                <a:ea typeface="DFKai-SB" panose="03000509000000000000" pitchFamily="65" charset="-120"/>
              </a:rPr>
              <a:t>的掙扎</a:t>
            </a:r>
            <a:r>
              <a:rPr lang="en-US" altLang="en-US" dirty="0" smtClean="0">
                <a:latin typeface="DFKai-SB" panose="03000509000000000000" pitchFamily="65" charset="-120"/>
                <a:ea typeface="DFKai-SB" panose="03000509000000000000" pitchFamily="65" charset="-120"/>
              </a:rPr>
              <a:t>?</a:t>
            </a:r>
          </a:p>
        </p:txBody>
      </p:sp>
      <p:sp>
        <p:nvSpPr>
          <p:cNvPr id="36867" name="Content Placeholder 2"/>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舒適的生活方式</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我們對退休的概念</a:t>
            </a:r>
            <a:endParaRPr lang="en-US" altLang="zh-TW" sz="3600" dirty="0" smtClean="0">
              <a:latin typeface="DFKai-SB" panose="03000509000000000000" pitchFamily="65" charset="-120"/>
              <a:ea typeface="DFKai-SB" panose="03000509000000000000" pitchFamily="65" charset="-120"/>
            </a:endParaRPr>
          </a:p>
          <a:p>
            <a:r>
              <a:rPr lang="zh-TW" altLang="en-US" sz="3600" dirty="0">
                <a:latin typeface="DFKai-SB" panose="03000509000000000000" pitchFamily="65" charset="-120"/>
                <a:ea typeface="DFKai-SB" panose="03000509000000000000" pitchFamily="65" charset="-120"/>
              </a:rPr>
              <a:t>我們的</a:t>
            </a:r>
            <a:r>
              <a:rPr lang="zh-TW" altLang="en-US" sz="3600" dirty="0" smtClean="0">
                <a:latin typeface="DFKai-SB" panose="03000509000000000000" pitchFamily="65" charset="-120"/>
                <a:ea typeface="DFKai-SB" panose="03000509000000000000" pitchFamily="65" charset="-120"/>
              </a:rPr>
              <a:t>安全感</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錢財</a:t>
            </a:r>
            <a:endParaRPr lang="en-US" altLang="en-US"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我的希望和夢想</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對孩子的期望</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我的生活中有那些</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大家都知道</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的</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常識</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認知</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定律</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需要被挑戰，以便你回應上帝</a:t>
            </a:r>
            <a:endParaRPr lang="en-US" altLang="en-US" sz="3600" dirty="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以斯帖的勇氣</a:t>
            </a:r>
            <a:endParaRPr lang="en-US" altLang="en-US" dirty="0" smtClean="0">
              <a:latin typeface="DFKai-SB" panose="03000509000000000000" pitchFamily="65" charset="-120"/>
              <a:ea typeface="DFKai-SB" panose="03000509000000000000" pitchFamily="65" charset="-120"/>
            </a:endParaRPr>
          </a:p>
        </p:txBody>
      </p:sp>
      <p:sp>
        <p:nvSpPr>
          <p:cNvPr id="37891" name="Content Placeholder 2"/>
          <p:cNvSpPr>
            <a:spLocks noGrp="1"/>
          </p:cNvSpPr>
          <p:nvPr>
            <p:ph idx="1"/>
          </p:nvPr>
        </p:nvSpPr>
        <p:spPr>
          <a:solidFill>
            <a:schemeClr val="bg1">
              <a:alpha val="65000"/>
            </a:schemeClr>
          </a:solidFill>
        </p:spPr>
        <p:txBody>
          <a:bodyPr>
            <a:normAutofit/>
          </a:bodyPr>
          <a:lstStyle/>
          <a:p>
            <a:pPr marL="50800" lvl="0" indent="0">
              <a:buNone/>
            </a:pPr>
            <a:r>
              <a:rPr lang="en-US" altLang="zh-TW" sz="3600" b="1" baseline="30000" dirty="0" smtClean="0">
                <a:latin typeface="DFKai-SB" panose="03000509000000000000" pitchFamily="65" charset="-120"/>
                <a:ea typeface="DFKai-SB" panose="03000509000000000000" pitchFamily="65" charset="-120"/>
              </a:rPr>
              <a:t>15</a:t>
            </a:r>
            <a:r>
              <a:rPr lang="zh-TW" altLang="en-US" sz="3600" dirty="0" smtClean="0">
                <a:latin typeface="DFKai-SB" panose="03000509000000000000" pitchFamily="65" charset="-120"/>
                <a:ea typeface="DFKai-SB" panose="03000509000000000000" pitchFamily="65" charset="-120"/>
              </a:rPr>
              <a:t>以斯帖吩咐人回覆末底改說</a:t>
            </a:r>
            <a:r>
              <a:rPr lang="en-US" altLang="zh-TW" sz="3600" dirty="0" smtClean="0">
                <a:latin typeface="DFKai-SB" panose="03000509000000000000" pitchFamily="65" charset="-120"/>
                <a:ea typeface="DFKai-SB" panose="03000509000000000000" pitchFamily="65" charset="-120"/>
              </a:rPr>
              <a:t>:</a:t>
            </a:r>
            <a:r>
              <a:rPr lang="en-US" altLang="zh-TW" sz="3600" b="1" baseline="30000" dirty="0" smtClean="0">
                <a:latin typeface="DFKai-SB" panose="03000509000000000000" pitchFamily="65" charset="-120"/>
                <a:ea typeface="DFKai-SB" panose="03000509000000000000" pitchFamily="65" charset="-120"/>
              </a:rPr>
              <a:t>16 </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你要去</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把書珊城所有的猶大人都召集起來</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為我禁食三天</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就是三日三夜不吃不喝</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我和我的婢女也要這樣禁食。然後我就違例進去見王</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我若是死</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就死吧。</a:t>
            </a:r>
            <a:r>
              <a:rPr lang="en-US" altLang="zh-TW" sz="3600" dirty="0" smtClean="0">
                <a:latin typeface="DFKai-SB" panose="03000509000000000000" pitchFamily="65" charset="-120"/>
                <a:ea typeface="DFKai-SB" panose="03000509000000000000" pitchFamily="65" charset="-120"/>
              </a:rPr>
              <a:t>” </a:t>
            </a:r>
            <a:r>
              <a:rPr lang="en-US" altLang="zh-TW" sz="3600" b="1" baseline="30000" dirty="0" smtClean="0">
                <a:latin typeface="DFKai-SB" panose="03000509000000000000" pitchFamily="65" charset="-120"/>
                <a:ea typeface="DFKai-SB" panose="03000509000000000000" pitchFamily="65" charset="-120"/>
              </a:rPr>
              <a:t>17</a:t>
            </a:r>
            <a:r>
              <a:rPr lang="en-US" altLang="zh-TW" sz="3600" b="1" baseline="30000" dirty="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於是末底改離開了</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照著以斯帖吩咐的一切去行。  </a:t>
            </a:r>
            <a:endParaRPr lang="en-US" altLang="zh-TW" sz="3600"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以斯帖的勇氣</a:t>
            </a:r>
            <a:endParaRPr lang="en-US" altLang="en-US" dirty="0" smtClean="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rtlCol="0">
            <a:normAutofit/>
          </a:bodyPr>
          <a:lstStyle/>
          <a:p>
            <a:pPr marL="457200" lvl="0" indent="-457200">
              <a:lnSpc>
                <a:spcPct val="90000"/>
              </a:lnSpc>
              <a:buNone/>
            </a:pPr>
            <a:r>
              <a:rPr lang="zh-TW" altLang="en-US" sz="3600" dirty="0" smtClean="0">
                <a:latin typeface="DFKai-SB" panose="03000509000000000000" pitchFamily="65" charset="-120"/>
                <a:ea typeface="DFKai-SB" panose="03000509000000000000" pitchFamily="65" charset="-120"/>
              </a:rPr>
              <a:t>焉</a:t>
            </a:r>
            <a:r>
              <a:rPr lang="zh-TW" altLang="en-US" sz="3600" dirty="0">
                <a:latin typeface="DFKai-SB" panose="03000509000000000000" pitchFamily="65" charset="-120"/>
                <a:ea typeface="DFKai-SB" panose="03000509000000000000" pitchFamily="65" charset="-120"/>
              </a:rPr>
              <a:t>知你得了王后的位分，不是為現今的機會嗎</a:t>
            </a:r>
            <a:r>
              <a:rPr lang="zh-TW" altLang="en-US" sz="3600" dirty="0" smtClean="0">
                <a:latin typeface="DFKai-SB" panose="03000509000000000000" pitchFamily="65" charset="-120"/>
                <a:ea typeface="DFKai-SB" panose="03000509000000000000" pitchFamily="65" charset="-120"/>
              </a:rPr>
              <a:t>？</a:t>
            </a:r>
            <a:endParaRPr lang="en-US" altLang="zh-TW" sz="3600" dirty="0" smtClean="0">
              <a:latin typeface="DFKai-SB" panose="03000509000000000000" pitchFamily="65" charset="-120"/>
              <a:ea typeface="DFKai-SB" panose="03000509000000000000" pitchFamily="65" charset="-120"/>
            </a:endParaRPr>
          </a:p>
          <a:p>
            <a:pPr marL="457200" indent="-457200">
              <a:lnSpc>
                <a:spcPct val="90000"/>
              </a:lnSpc>
              <a:buNone/>
            </a:pPr>
            <a:r>
              <a:rPr lang="zh-TW" altLang="en-US" sz="3600" dirty="0" smtClean="0">
                <a:latin typeface="DFKai-SB" panose="03000509000000000000" pitchFamily="65" charset="-120"/>
                <a:ea typeface="DFKai-SB" panose="03000509000000000000" pitchFamily="65" charset="-120"/>
              </a:rPr>
              <a:t>誰知道 </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你為什麼在這個特殊的時刻成為王后？</a:t>
            </a:r>
            <a:endParaRPr lang="en-US" altLang="zh-TW" sz="3600" dirty="0">
              <a:latin typeface="DFKai-SB" panose="03000509000000000000" pitchFamily="65" charset="-120"/>
              <a:ea typeface="DFKai-SB" panose="03000509000000000000" pitchFamily="65" charset="-120"/>
            </a:endParaRPr>
          </a:p>
          <a:p>
            <a:pPr indent="-274320">
              <a:defRPr/>
            </a:pPr>
            <a:r>
              <a:rPr lang="zh-TW" altLang="en-US" sz="3900" dirty="0" smtClean="0">
                <a:latin typeface="DFKai-SB" panose="03000509000000000000" pitchFamily="65" charset="-120"/>
                <a:ea typeface="DFKai-SB" panose="03000509000000000000" pitchFamily="65" charset="-120"/>
              </a:rPr>
              <a:t>耶</a:t>
            </a:r>
            <a:r>
              <a:rPr lang="zh-TW" altLang="en-US" sz="3900" dirty="0">
                <a:latin typeface="DFKai-SB" panose="03000509000000000000" pitchFamily="65" charset="-120"/>
                <a:ea typeface="DFKai-SB" panose="03000509000000000000" pitchFamily="65" charset="-120"/>
              </a:rPr>
              <a:t>穌死在十字架上拯救世</a:t>
            </a:r>
            <a:r>
              <a:rPr lang="zh-TW" altLang="en-US" sz="3900" dirty="0" smtClean="0">
                <a:latin typeface="DFKai-SB" panose="03000509000000000000" pitchFamily="65" charset="-120"/>
                <a:ea typeface="DFKai-SB" panose="03000509000000000000" pitchFamily="65" charset="-120"/>
              </a:rPr>
              <a:t>人</a:t>
            </a:r>
            <a:endParaRPr lang="en-US" altLang="zh-TW" sz="3900" dirty="0">
              <a:latin typeface="DFKai-SB" panose="03000509000000000000" pitchFamily="65" charset="-120"/>
              <a:ea typeface="DFKai-SB" panose="03000509000000000000" pitchFamily="65" charset="-120"/>
            </a:endParaRPr>
          </a:p>
          <a:p>
            <a:pPr indent="-274320">
              <a:defRPr/>
            </a:pPr>
            <a:r>
              <a:rPr lang="zh-TW" altLang="en-US" sz="3900" dirty="0">
                <a:latin typeface="DFKai-SB" panose="03000509000000000000" pitchFamily="65" charset="-120"/>
                <a:ea typeface="DFKai-SB" panose="03000509000000000000" pitchFamily="65" charset="-120"/>
              </a:rPr>
              <a:t>在禱告中踏出信心的一步</a:t>
            </a:r>
            <a:endParaRPr lang="en-US" sz="3900" dirty="0">
              <a:latin typeface="DFKai-SB" panose="03000509000000000000" pitchFamily="65" charset="-120"/>
              <a:ea typeface="DFKai-SB" panose="03000509000000000000" pitchFamily="65" charset="-120"/>
            </a:endParaRPr>
          </a:p>
          <a:p>
            <a:pPr indent="-274320">
              <a:defRPr/>
            </a:pPr>
            <a:r>
              <a:rPr lang="zh-TW" altLang="en-US" sz="3900" dirty="0" smtClean="0">
                <a:latin typeface="DFKai-SB" panose="03000509000000000000" pitchFamily="65" charset="-120"/>
                <a:ea typeface="DFKai-SB" panose="03000509000000000000" pitchFamily="65" charset="-120"/>
              </a:rPr>
              <a:t>回</a:t>
            </a:r>
            <a:r>
              <a:rPr lang="zh-TW" altLang="en-US" sz="3900" dirty="0">
                <a:latin typeface="DFKai-SB" panose="03000509000000000000" pitchFamily="65" charset="-120"/>
                <a:ea typeface="DFKai-SB" panose="03000509000000000000" pitchFamily="65" charset="-120"/>
              </a:rPr>
              <a:t>應神給你的機</a:t>
            </a:r>
            <a:r>
              <a:rPr lang="zh-TW" altLang="en-US" sz="3900" dirty="0" smtClean="0">
                <a:latin typeface="DFKai-SB" panose="03000509000000000000" pitchFamily="65" charset="-120"/>
                <a:ea typeface="DFKai-SB" panose="03000509000000000000" pitchFamily="65" charset="-120"/>
              </a:rPr>
              <a:t>會</a:t>
            </a:r>
            <a:endParaRPr lang="en-US" sz="3900" dirty="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zh-TW" altLang="en-US" dirty="0" smtClean="0">
                <a:latin typeface="DFKai-SB" panose="03000509000000000000" pitchFamily="65" charset="-120"/>
                <a:ea typeface="DFKai-SB" panose="03000509000000000000" pitchFamily="65" charset="-120"/>
              </a:rPr>
              <a:t>在​神的救恩故事​中有份</a:t>
            </a:r>
            <a:endParaRPr lang="en-US" altLang="en-US" dirty="0" smtClean="0">
              <a:latin typeface="DFKai-SB" panose="03000509000000000000" pitchFamily="65" charset="-120"/>
              <a:ea typeface="DFKai-SB" panose="03000509000000000000" pitchFamily="65" charset="-120"/>
            </a:endParaRPr>
          </a:p>
        </p:txBody>
      </p:sp>
      <p:sp>
        <p:nvSpPr>
          <p:cNvPr id="39939" name="Content Placeholder 2"/>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在基督教歷史的過渡 </a:t>
            </a:r>
            <a:endParaRPr lang="en-US" altLang="zh-TW" sz="3600" dirty="0" smtClean="0">
              <a:latin typeface="DFKai-SB" panose="03000509000000000000" pitchFamily="65" charset="-120"/>
              <a:ea typeface="DFKai-SB" panose="03000509000000000000" pitchFamily="65" charset="-120"/>
            </a:endParaRPr>
          </a:p>
          <a:p>
            <a:r>
              <a:rPr lang="zh-TW" altLang="en-US" sz="3600" dirty="0">
                <a:latin typeface="DFKai-SB" panose="03000509000000000000" pitchFamily="65" charset="-120"/>
                <a:ea typeface="DFKai-SB" panose="03000509000000000000" pitchFamily="65" charset="-120"/>
              </a:rPr>
              <a:t>你可以成</a:t>
            </a:r>
            <a:r>
              <a:rPr lang="zh-TW" altLang="en-US" sz="3600" dirty="0" smtClean="0">
                <a:latin typeface="DFKai-SB" panose="03000509000000000000" pitchFamily="65" charset="-120"/>
                <a:ea typeface="DFKai-SB" panose="03000509000000000000" pitchFamily="65" charset="-120"/>
              </a:rPr>
              <a:t>為</a:t>
            </a:r>
            <a:r>
              <a:rPr lang="en-US" altLang="zh-TW" sz="3600" dirty="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神救恩故事​中的主角</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因為經歷了神的愛</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我們有回應祂的勇氣</a:t>
            </a:r>
            <a:endParaRPr lang="en-US" sz="3600" dirty="0" smtClean="0">
              <a:latin typeface="DFKai-SB" panose="03000509000000000000" pitchFamily="65" charset="-120"/>
              <a:ea typeface="DFKai-SB" panose="03000509000000000000" pitchFamily="65" charset="-120"/>
            </a:endParaRPr>
          </a:p>
          <a:p>
            <a:endParaRPr lang="en-US" altLang="zh-TW" sz="3600" dirty="0" smtClean="0">
              <a:latin typeface="DFKai-SB" panose="03000509000000000000" pitchFamily="65" charset="-120"/>
              <a:ea typeface="DFKai-SB" panose="03000509000000000000" pitchFamily="65" charset="-120"/>
            </a:endParaRPr>
          </a:p>
          <a:p>
            <a:pPr eaLnBrk="1" hangingPunct="1">
              <a:buFont typeface="Wingdings 2" pitchFamily="18" charset="2"/>
              <a:buNone/>
            </a:pPr>
            <a:endParaRPr lang="en-US" altLang="en-US" sz="1200" dirty="0" smtClean="0">
              <a:latin typeface="DFKai-SB" panose="03000509000000000000" pitchFamily="65" charset="-120"/>
              <a:ea typeface="DFKai-SB" panose="03000509000000000000" pitchFamily="65" charset="-120"/>
            </a:endParaRPr>
          </a:p>
          <a:p>
            <a:pPr eaLnBrk="1" hangingPunct="1">
              <a:buFont typeface="Wingdings 2" pitchFamily="18" charset="2"/>
              <a:buNone/>
            </a:pPr>
            <a:endParaRPr lang="en-US" altLang="en-US"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zh-TW" altLang="en-US" dirty="0" smtClean="0">
                <a:latin typeface="DFKai-SB" panose="03000509000000000000" pitchFamily="65" charset="-120"/>
                <a:ea typeface="DFKai-SB" panose="03000509000000000000" pitchFamily="65" charset="-120"/>
              </a:rPr>
              <a:t>在​神的救恩故事​中有份</a:t>
            </a:r>
            <a:endParaRPr lang="en-US" altLang="en-US" dirty="0" smtClean="0">
              <a:latin typeface="DFKai-SB" panose="03000509000000000000" pitchFamily="65" charset="-120"/>
              <a:ea typeface="DFKai-SB" panose="03000509000000000000" pitchFamily="65" charset="-120"/>
            </a:endParaRPr>
          </a:p>
        </p:txBody>
      </p:sp>
      <p:sp>
        <p:nvSpPr>
          <p:cNvPr id="39939" name="Content Placeholder 2"/>
          <p:cNvSpPr>
            <a:spLocks noGrp="1"/>
          </p:cNvSpPr>
          <p:nvPr>
            <p:ph idx="1"/>
          </p:nvPr>
        </p:nvSpPr>
        <p:spPr>
          <a:solidFill>
            <a:schemeClr val="bg1">
              <a:alpha val="65000"/>
            </a:schemeClr>
          </a:solidFill>
        </p:spPr>
        <p:txBody>
          <a:bodyPr>
            <a:normAutofit/>
          </a:bodyPr>
          <a:lstStyle/>
          <a:p>
            <a:pPr marL="457200" indent="-457200">
              <a:buNone/>
            </a:pPr>
            <a:r>
              <a:rPr lang="zh-TW" altLang="en-US" sz="3600" dirty="0" smtClean="0">
                <a:latin typeface="DFKai-SB" panose="03000509000000000000" pitchFamily="65" charset="-120"/>
                <a:ea typeface="DFKai-SB" panose="03000509000000000000" pitchFamily="65" charset="-120"/>
              </a:rPr>
              <a:t>誰知道 </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你為什麼在這個特殊的時刻 </a:t>
            </a:r>
            <a:endParaRPr lang="en-US" altLang="zh-TW" sz="3600" dirty="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基督教歷史的過渡</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中國基督教的興起</a:t>
            </a:r>
            <a:endParaRPr lang="en-US" altLang="zh-TW" sz="3600" dirty="0" smtClean="0">
              <a:latin typeface="DFKai-SB" panose="03000509000000000000" pitchFamily="65" charset="-120"/>
              <a:ea typeface="DFKai-SB" panose="03000509000000000000" pitchFamily="65" charset="-120"/>
            </a:endParaRPr>
          </a:p>
          <a:p>
            <a:pPr marL="457200" indent="-457200">
              <a:buNone/>
            </a:pPr>
            <a:r>
              <a:rPr lang="zh-TW" altLang="en-US" sz="3600" dirty="0" smtClean="0">
                <a:latin typeface="DFKai-SB" panose="03000509000000000000" pitchFamily="65" charset="-120"/>
                <a:ea typeface="DFKai-SB" panose="03000509000000000000" pitchFamily="65" charset="-120"/>
              </a:rPr>
              <a:t>來到硅谷</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 全世界的</a:t>
            </a:r>
            <a:r>
              <a:rPr lang="zh-CN" altLang="en-US" sz="3600" dirty="0" smtClean="0">
                <a:latin typeface="DFKai-SB" panose="03000509000000000000" pitchFamily="65" charset="-120"/>
                <a:ea typeface="DFKai-SB" panose="03000509000000000000" pitchFamily="65" charset="-120"/>
              </a:rPr>
              <a:t>高科技中心</a:t>
            </a:r>
            <a:endParaRPr lang="en-US" altLang="en-US" sz="1200" dirty="0" smtClean="0">
              <a:latin typeface="DFKai-SB" panose="03000509000000000000" pitchFamily="65" charset="-120"/>
              <a:ea typeface="DFKai-SB" panose="03000509000000000000" pitchFamily="65" charset="-120"/>
            </a:endParaRPr>
          </a:p>
          <a:p>
            <a:pPr eaLnBrk="1" hangingPunct="1">
              <a:buFont typeface="Wingdings 2" pitchFamily="18" charset="2"/>
              <a:buNone/>
            </a:pPr>
            <a:endParaRPr lang="en-US" altLang="en-US" dirty="0" smtClean="0">
              <a:latin typeface="DFKai-SB" panose="03000509000000000000" pitchFamily="65" charset="-120"/>
              <a:ea typeface="DFKai-SB" panose="03000509000000000000" pitchFamily="65" charset="-120"/>
            </a:endParaRPr>
          </a:p>
          <a:p>
            <a:pPr>
              <a:buNone/>
            </a:pPr>
            <a:r>
              <a:rPr lang="zh-TW" altLang="en-US" sz="3600" dirty="0">
                <a:latin typeface="DFKai-SB" panose="03000509000000000000" pitchFamily="65" charset="-120"/>
                <a:ea typeface="DFKai-SB" panose="03000509000000000000" pitchFamily="65" charset="-120"/>
              </a:rPr>
              <a:t>在​神的救恩故事​中有份</a:t>
            </a:r>
            <a:endParaRPr lang="en-US" alt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49350628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600200" y="-34925"/>
            <a:ext cx="7086600" cy="1101725"/>
          </a:xfrm>
        </p:spPr>
        <p:txBody>
          <a:bodyPr/>
          <a:lstStyle/>
          <a:p>
            <a:r>
              <a:rPr lang="en-US" altLang="en-US" dirty="0" smtClean="0">
                <a:latin typeface="DFKai-SB" panose="03000509000000000000" pitchFamily="65" charset="-120"/>
                <a:ea typeface="DFKai-SB" panose="03000509000000000000" pitchFamily="65" charset="-120"/>
              </a:rPr>
              <a:t>Discussion Questions</a:t>
            </a:r>
          </a:p>
        </p:txBody>
      </p:sp>
      <p:sp>
        <p:nvSpPr>
          <p:cNvPr id="40963" name="Content Placeholder 2"/>
          <p:cNvSpPr>
            <a:spLocks noGrp="1"/>
          </p:cNvSpPr>
          <p:nvPr>
            <p:ph idx="1"/>
          </p:nvPr>
        </p:nvSpPr>
        <p:spPr>
          <a:xfrm>
            <a:off x="1600200" y="1219200"/>
            <a:ext cx="7086600" cy="5486400"/>
          </a:xfrm>
          <a:solidFill>
            <a:schemeClr val="bg1">
              <a:alpha val="72000"/>
            </a:schemeClr>
          </a:solidFill>
        </p:spPr>
        <p:txBody>
          <a:bodyPr>
            <a:normAutofit fontScale="92500" lnSpcReduction="20000"/>
          </a:bodyPr>
          <a:lstStyle/>
          <a:p>
            <a:r>
              <a:rPr lang="en-US" altLang="en-US" sz="2800" dirty="0" smtClean="0">
                <a:latin typeface="DFKai-SB" panose="03000509000000000000" pitchFamily="65" charset="-120"/>
                <a:ea typeface="DFKai-SB" panose="03000509000000000000" pitchFamily="65" charset="-120"/>
              </a:rPr>
              <a:t>Anything new you learned about the historical context we are living in ? What excites you about the context of our time?  </a:t>
            </a:r>
          </a:p>
          <a:p>
            <a:r>
              <a:rPr lang="en-US" altLang="en-US" sz="2800" dirty="0" smtClean="0">
                <a:latin typeface="DFKai-SB" panose="03000509000000000000" pitchFamily="65" charset="-120"/>
                <a:ea typeface="DFKai-SB" panose="03000509000000000000" pitchFamily="65" charset="-120"/>
              </a:rPr>
              <a:t>How is Esther an Unlikely Hero? Can you be an unlikely hero?  Why or why not?</a:t>
            </a:r>
          </a:p>
          <a:p>
            <a:r>
              <a:rPr lang="en-US" altLang="en-US" sz="2800" dirty="0" smtClean="0">
                <a:latin typeface="DFKai-SB" panose="03000509000000000000" pitchFamily="65" charset="-120"/>
                <a:ea typeface="DFKai-SB" panose="03000509000000000000" pitchFamily="65" charset="-120"/>
              </a:rPr>
              <a:t>What are some conventional wisdoms you live under?  Where did you get them from? Your parents? Friends? Cultural trend?</a:t>
            </a:r>
          </a:p>
          <a:p>
            <a:r>
              <a:rPr lang="en-US" altLang="en-US" sz="2800" dirty="0" smtClean="0">
                <a:latin typeface="DFKai-SB" panose="03000509000000000000" pitchFamily="65" charset="-120"/>
                <a:ea typeface="DFKai-SB" panose="03000509000000000000" pitchFamily="65" charset="-120"/>
              </a:rPr>
              <a:t>How do they limit you from participating in God’s Story for YOU?</a:t>
            </a:r>
          </a:p>
          <a:p>
            <a:r>
              <a:rPr lang="en-US" altLang="en-US" sz="2800" dirty="0" smtClean="0">
                <a:latin typeface="DFKai-SB" panose="03000509000000000000" pitchFamily="65" charset="-120"/>
                <a:ea typeface="DFKai-SB" panose="03000509000000000000" pitchFamily="65" charset="-120"/>
              </a:rPr>
              <a:t>What might be some of your fears? Who can you pray with to overcome these fears?</a:t>
            </a:r>
          </a:p>
          <a:p>
            <a:endParaRPr lang="en-US" altLang="en-US"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indent="0">
              <a:lnSpc>
                <a:spcPct val="90000"/>
              </a:lnSpc>
              <a:buNone/>
            </a:pPr>
            <a:r>
              <a:rPr lang="en-US" altLang="zh-TW" sz="4000" b="1" baseline="30000" dirty="0">
                <a:latin typeface="DFKai-SB" panose="03000509000000000000" pitchFamily="65" charset="-120"/>
                <a:ea typeface="DFKai-SB" panose="03000509000000000000" pitchFamily="65" charset="-120"/>
              </a:rPr>
              <a:t>4 </a:t>
            </a:r>
            <a:r>
              <a:rPr lang="zh-TW" altLang="en-US" sz="4000" dirty="0">
                <a:latin typeface="DFKai-SB" panose="03000509000000000000" pitchFamily="65" charset="-120"/>
                <a:ea typeface="DFKai-SB" panose="03000509000000000000" pitchFamily="65" charset="-120"/>
              </a:rPr>
              <a:t>以斯帖的婢女和太監把這事告訴以斯帖</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王后就非常驚慌</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就派人送衣服給末底改穿著</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要他脫下麻衣</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他卻不接受。</a:t>
            </a:r>
            <a:r>
              <a:rPr lang="en-US" altLang="zh-TW" sz="4000" b="1" baseline="30000" dirty="0">
                <a:solidFill>
                  <a:prstClr val="black"/>
                </a:solidFill>
                <a:latin typeface="DFKai-SB" panose="03000509000000000000" pitchFamily="65" charset="-120"/>
                <a:ea typeface="DFKai-SB" panose="03000509000000000000" pitchFamily="65" charset="-120"/>
              </a:rPr>
              <a:t>5</a:t>
            </a:r>
            <a:r>
              <a:rPr lang="zh-TW" altLang="en-US" sz="4000" dirty="0">
                <a:solidFill>
                  <a:prstClr val="black"/>
                </a:solidFill>
                <a:latin typeface="DFKai-SB" panose="03000509000000000000" pitchFamily="65" charset="-120"/>
                <a:ea typeface="DFKai-SB" panose="03000509000000000000" pitchFamily="65" charset="-120"/>
              </a:rPr>
              <a:t>以斯帖就把王派來侍候她的一個太監哈他革召了來</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吩咐他到末底改那裡去</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探聽這是甚麼一回事</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又是為了甚麼緣故</a:t>
            </a:r>
            <a:r>
              <a:rPr lang="en-US" altLang="zh-TW" sz="4000" dirty="0">
                <a:solidFill>
                  <a:prstClr val="black"/>
                </a:solidFill>
                <a:latin typeface="DFKai-SB" panose="03000509000000000000" pitchFamily="65" charset="-120"/>
                <a:ea typeface="DFKai-SB" panose="03000509000000000000" pitchFamily="65" charset="-120"/>
              </a:rPr>
              <a:t>.</a:t>
            </a:r>
            <a:r>
              <a:rPr lang="en-US" altLang="zh-TW" sz="4000" b="1" baseline="30000" dirty="0">
                <a:solidFill>
                  <a:prstClr val="black"/>
                </a:solidFill>
                <a:latin typeface="DFKai-SB" panose="03000509000000000000" pitchFamily="65" charset="-120"/>
                <a:ea typeface="DFKai-SB" panose="03000509000000000000" pitchFamily="65" charset="-120"/>
              </a:rPr>
              <a:t> 6</a:t>
            </a:r>
            <a:r>
              <a:rPr lang="zh-TW" altLang="en-US" sz="4000" dirty="0">
                <a:solidFill>
                  <a:prstClr val="black"/>
                </a:solidFill>
                <a:latin typeface="DFKai-SB" panose="03000509000000000000" pitchFamily="65" charset="-120"/>
                <a:ea typeface="DFKai-SB" panose="03000509000000000000" pitchFamily="65" charset="-120"/>
              </a:rPr>
              <a:t>於是哈他革出到御門前的廣場去見末</a:t>
            </a:r>
            <a:r>
              <a:rPr lang="zh-TW" altLang="en-US" sz="4000" dirty="0" smtClean="0">
                <a:solidFill>
                  <a:prstClr val="black"/>
                </a:solidFill>
                <a:latin typeface="DFKai-SB" panose="03000509000000000000" pitchFamily="65" charset="-120"/>
                <a:ea typeface="DFKai-SB" panose="03000509000000000000" pitchFamily="65" charset="-120"/>
              </a:rPr>
              <a:t>底改</a:t>
            </a:r>
            <a:endParaRPr lang="en-US" altLang="zh-TW" sz="40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2232168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lvl="0" indent="0">
              <a:lnSpc>
                <a:spcPct val="90000"/>
              </a:lnSpc>
              <a:buNone/>
            </a:pPr>
            <a:r>
              <a:rPr lang="en-US" altLang="zh-TW" sz="4000" b="1" baseline="30000" dirty="0">
                <a:solidFill>
                  <a:prstClr val="black"/>
                </a:solidFill>
                <a:latin typeface="DFKai-SB" panose="03000509000000000000" pitchFamily="65" charset="-120"/>
                <a:ea typeface="DFKai-SB" panose="03000509000000000000" pitchFamily="65" charset="-120"/>
              </a:rPr>
              <a:t>7</a:t>
            </a:r>
            <a:r>
              <a:rPr lang="zh-TW" altLang="en-US" sz="4000" dirty="0">
                <a:solidFill>
                  <a:prstClr val="black"/>
                </a:solidFill>
                <a:latin typeface="DFKai-SB" panose="03000509000000000000" pitchFamily="65" charset="-120"/>
                <a:ea typeface="DFKai-SB" panose="03000509000000000000" pitchFamily="65" charset="-120"/>
              </a:rPr>
              <a:t>末底改把他遭遇的一切事</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以及哈曼為滅盡猶大人答應捐銀給王庫的數目</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都告訴了他</a:t>
            </a:r>
            <a:r>
              <a:rPr lang="en-US" altLang="zh-TW" sz="4000" dirty="0">
                <a:solidFill>
                  <a:prstClr val="black"/>
                </a:solidFill>
                <a:latin typeface="DFKai-SB" panose="03000509000000000000" pitchFamily="65" charset="-120"/>
                <a:ea typeface="DFKai-SB" panose="03000509000000000000" pitchFamily="65" charset="-120"/>
              </a:rPr>
              <a:t>. </a:t>
            </a:r>
            <a:r>
              <a:rPr lang="en-US" altLang="zh-TW" sz="4000" b="1" baseline="30000" dirty="0">
                <a:solidFill>
                  <a:prstClr val="black"/>
                </a:solidFill>
                <a:latin typeface="DFKai-SB" panose="03000509000000000000" pitchFamily="65" charset="-120"/>
                <a:ea typeface="DFKai-SB" panose="03000509000000000000" pitchFamily="65" charset="-120"/>
              </a:rPr>
              <a:t>8 </a:t>
            </a:r>
            <a:r>
              <a:rPr lang="zh-TW" altLang="en-US" sz="4000" dirty="0">
                <a:solidFill>
                  <a:prstClr val="black"/>
                </a:solidFill>
                <a:latin typeface="DFKai-SB" panose="03000509000000000000" pitchFamily="65" charset="-120"/>
                <a:ea typeface="DFKai-SB" panose="03000509000000000000" pitchFamily="65" charset="-120"/>
              </a:rPr>
              <a:t>末底改又把在書珊城頒布要毀滅猶大人的諭旨抄本</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交給了哈他革</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要他給以斯帖看</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並且要給她說明</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吩咐她進宮見王</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向王求情</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為自己的族人在王面前懇求</a:t>
            </a:r>
            <a:r>
              <a:rPr lang="en-US" altLang="zh-TW" sz="4000" dirty="0">
                <a:latin typeface="DFKai-SB" panose="03000509000000000000" pitchFamily="65" charset="-120"/>
                <a:ea typeface="DFKai-SB" panose="03000509000000000000" pitchFamily="65" charset="-120"/>
              </a:rPr>
              <a:t>.</a:t>
            </a:r>
            <a:r>
              <a:rPr lang="en-US" altLang="zh-TW" sz="4000" b="1" baseline="30000" dirty="0">
                <a:latin typeface="DFKai-SB" panose="03000509000000000000" pitchFamily="65" charset="-120"/>
                <a:ea typeface="DFKai-SB" panose="03000509000000000000" pitchFamily="65" charset="-120"/>
              </a:rPr>
              <a:t> 9</a:t>
            </a:r>
            <a:r>
              <a:rPr lang="zh-TW" altLang="en-US" sz="4000" dirty="0">
                <a:latin typeface="DFKai-SB" panose="03000509000000000000" pitchFamily="65" charset="-120"/>
                <a:ea typeface="DFKai-SB" panose="03000509000000000000" pitchFamily="65" charset="-120"/>
              </a:rPr>
              <a:t>哈他革回來</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把末底改的話都告訴了以斯帖</a:t>
            </a:r>
            <a:r>
              <a:rPr lang="en-US" altLang="zh-TW" sz="4000" dirty="0">
                <a:latin typeface="DFKai-SB" panose="03000509000000000000" pitchFamily="65" charset="-120"/>
                <a:ea typeface="DFKai-SB" panose="03000509000000000000" pitchFamily="65" charset="-120"/>
              </a:rPr>
              <a:t>.</a:t>
            </a:r>
          </a:p>
          <a:p>
            <a:pPr marL="50800" indent="0">
              <a:lnSpc>
                <a:spcPct val="90000"/>
              </a:lnSpc>
              <a:buNone/>
            </a:pPr>
            <a:endParaRPr lang="en-US" altLang="zh-TW" sz="40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5993775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lvl="0" indent="0">
              <a:lnSpc>
                <a:spcPct val="90000"/>
              </a:lnSpc>
              <a:buNone/>
            </a:pPr>
            <a:r>
              <a:rPr lang="en-US" altLang="zh-TW" sz="4000" b="1" baseline="30000" dirty="0">
                <a:latin typeface="DFKai-SB" panose="03000509000000000000" pitchFamily="65" charset="-120"/>
                <a:ea typeface="DFKai-SB" panose="03000509000000000000" pitchFamily="65" charset="-120"/>
              </a:rPr>
              <a:t>10</a:t>
            </a:r>
            <a:r>
              <a:rPr lang="zh-TW" altLang="en-US" sz="4000" dirty="0">
                <a:latin typeface="DFKai-SB" panose="03000509000000000000" pitchFamily="65" charset="-120"/>
                <a:ea typeface="DFKai-SB" panose="03000509000000000000" pitchFamily="65" charset="-120"/>
              </a:rPr>
              <a:t>以斯帖把以下的話告訴哈他革</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又吩咐他回覆末底改說</a:t>
            </a:r>
            <a:r>
              <a:rPr lang="en-US" altLang="zh-TW" sz="4000" dirty="0">
                <a:latin typeface="DFKai-SB" panose="03000509000000000000" pitchFamily="65" charset="-120"/>
                <a:ea typeface="DFKai-SB" panose="03000509000000000000" pitchFamily="65" charset="-120"/>
              </a:rPr>
              <a:t>:</a:t>
            </a:r>
            <a:r>
              <a:rPr lang="en-US" altLang="zh-TW" sz="4000" b="1" baseline="30000" dirty="0">
                <a:latin typeface="DFKai-SB" panose="03000509000000000000" pitchFamily="65" charset="-120"/>
                <a:ea typeface="DFKai-SB" panose="03000509000000000000" pitchFamily="65" charset="-120"/>
              </a:rPr>
              <a:t>11</a:t>
            </a:r>
            <a:r>
              <a:rPr lang="en-US" altLang="zh-TW" sz="4000" dirty="0">
                <a:solidFill>
                  <a:srgbClr val="000000"/>
                </a:solidFill>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王所有的臣僕和各省的人民</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都知道有一條法令</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無論男女</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沒有奉召就擅入內院去見王的</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除非王向他伸出金杖</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賜他免死</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一律要處以死刑</a:t>
            </a:r>
            <a:r>
              <a:rPr lang="en-US" altLang="zh-TW" sz="4000" dirty="0">
                <a:latin typeface="DFKai-SB" panose="03000509000000000000" pitchFamily="65" charset="-120"/>
                <a:ea typeface="DFKai-SB" panose="03000509000000000000" pitchFamily="65" charset="-120"/>
              </a:rPr>
              <a:t>. </a:t>
            </a:r>
            <a:r>
              <a:rPr lang="zh-TW" altLang="en-US" sz="4000" dirty="0">
                <a:latin typeface="DFKai-SB" panose="03000509000000000000" pitchFamily="65" charset="-120"/>
                <a:ea typeface="DFKai-SB" panose="03000509000000000000" pitchFamily="65" charset="-120"/>
              </a:rPr>
              <a:t>現在我沒有奉召進去見王已經三十天了</a:t>
            </a:r>
            <a:r>
              <a:rPr lang="en-US" altLang="zh-TW" sz="4000" dirty="0">
                <a:latin typeface="DFKai-SB" panose="03000509000000000000" pitchFamily="65" charset="-120"/>
                <a:ea typeface="DFKai-SB" panose="03000509000000000000" pitchFamily="65" charset="-120"/>
              </a:rPr>
              <a:t>.”</a:t>
            </a:r>
            <a:r>
              <a:rPr lang="en-US" altLang="zh-TW" sz="4000" b="1" baseline="30000" dirty="0">
                <a:latin typeface="DFKai-SB" panose="03000509000000000000" pitchFamily="65" charset="-120"/>
                <a:ea typeface="DFKai-SB" panose="03000509000000000000" pitchFamily="65" charset="-120"/>
              </a:rPr>
              <a:t>12</a:t>
            </a:r>
            <a:r>
              <a:rPr lang="zh-TW" altLang="en-US" sz="4000" dirty="0">
                <a:latin typeface="DFKai-SB" panose="03000509000000000000" pitchFamily="65" charset="-120"/>
                <a:ea typeface="DFKai-SB" panose="03000509000000000000" pitchFamily="65" charset="-120"/>
              </a:rPr>
              <a:t>哈他革把以斯帖的話都告訴末底改</a:t>
            </a:r>
            <a:r>
              <a:rPr lang="en-US" altLang="zh-TW" sz="4000" dirty="0">
                <a:latin typeface="DFKai-SB" panose="03000509000000000000" pitchFamily="65" charset="-120"/>
                <a:ea typeface="DFKai-SB" panose="03000509000000000000" pitchFamily="65" charset="-120"/>
              </a:rPr>
              <a:t>. </a:t>
            </a:r>
          </a:p>
          <a:p>
            <a:pPr marL="50800" indent="0">
              <a:lnSpc>
                <a:spcPct val="90000"/>
              </a:lnSpc>
              <a:buNone/>
            </a:pPr>
            <a:endParaRPr lang="en-US" altLang="zh-TW" sz="40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64938116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lvl="0" indent="0">
              <a:buNone/>
            </a:pPr>
            <a:r>
              <a:rPr lang="en-US" altLang="zh-TW" sz="4000" b="1" baseline="30000" dirty="0">
                <a:solidFill>
                  <a:srgbClr val="000000"/>
                </a:solidFill>
                <a:latin typeface="DFKai-SB" panose="03000509000000000000" pitchFamily="65" charset="-120"/>
                <a:ea typeface="DFKai-SB" panose="03000509000000000000" pitchFamily="65" charset="-120"/>
              </a:rPr>
              <a:t>13</a:t>
            </a:r>
            <a:r>
              <a:rPr lang="zh-TW" altLang="en-US" sz="4000" dirty="0">
                <a:solidFill>
                  <a:srgbClr val="000000"/>
                </a:solidFill>
                <a:latin typeface="DFKai-SB" panose="03000509000000000000" pitchFamily="65" charset="-120"/>
                <a:ea typeface="DFKai-SB" panose="03000509000000000000" pitchFamily="65" charset="-120"/>
              </a:rPr>
              <a:t>末底改叫人回覆以斯帖說</a:t>
            </a:r>
            <a:r>
              <a:rPr lang="en-US" altLang="zh-TW" sz="4000" dirty="0">
                <a:solidFill>
                  <a:srgbClr val="000000"/>
                </a:solidFill>
                <a:latin typeface="DFKai-SB" panose="03000509000000000000" pitchFamily="65" charset="-120"/>
                <a:ea typeface="DFKai-SB" panose="03000509000000000000" pitchFamily="65" charset="-120"/>
              </a:rPr>
              <a:t>:“</a:t>
            </a:r>
            <a:r>
              <a:rPr lang="zh-TW" altLang="en-US" sz="4000" dirty="0">
                <a:solidFill>
                  <a:srgbClr val="000000"/>
                </a:solidFill>
                <a:latin typeface="DFKai-SB" panose="03000509000000000000" pitchFamily="65" charset="-120"/>
                <a:ea typeface="DFKai-SB" panose="03000509000000000000" pitchFamily="65" charset="-120"/>
              </a:rPr>
              <a:t>你不要心裡想</a:t>
            </a:r>
            <a:r>
              <a:rPr lang="en-US" altLang="zh-TW" sz="4000" dirty="0">
                <a:solidFill>
                  <a:srgbClr val="000000"/>
                </a:solidFill>
                <a:latin typeface="DFKai-SB" panose="03000509000000000000" pitchFamily="65" charset="-120"/>
                <a:ea typeface="DFKai-SB" panose="03000509000000000000" pitchFamily="65" charset="-120"/>
              </a:rPr>
              <a:t>,</a:t>
            </a:r>
            <a:r>
              <a:rPr lang="zh-TW" altLang="en-US" sz="4000" dirty="0">
                <a:solidFill>
                  <a:srgbClr val="000000"/>
                </a:solidFill>
                <a:latin typeface="DFKai-SB" panose="03000509000000000000" pitchFamily="65" charset="-120"/>
                <a:ea typeface="DFKai-SB" panose="03000509000000000000" pitchFamily="65" charset="-120"/>
              </a:rPr>
              <a:t>你在王宮裡比所有的猶大人都安全。</a:t>
            </a:r>
            <a:r>
              <a:rPr lang="en-US" altLang="zh-TW" sz="4000" b="1" baseline="30000" dirty="0">
                <a:latin typeface="DFKai-SB" panose="03000509000000000000" pitchFamily="65" charset="-120"/>
                <a:ea typeface="DFKai-SB" panose="03000509000000000000" pitchFamily="65" charset="-120"/>
              </a:rPr>
              <a:t>14 </a:t>
            </a:r>
            <a:r>
              <a:rPr lang="zh-TW" altLang="en-US" sz="4000" dirty="0">
                <a:latin typeface="DFKai-SB" panose="03000509000000000000" pitchFamily="65" charset="-120"/>
                <a:ea typeface="DFKai-SB" panose="03000509000000000000" pitchFamily="65" charset="-120"/>
              </a:rPr>
              <a:t>這時你若是緘默不言</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猶大人必會從別的地方得著解救</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那時你和你的父家就必滅亡</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誰知你得了王后的位分</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不是為了挽救現今的危機嗎？”</a:t>
            </a:r>
            <a:endParaRPr lang="en-US" altLang="zh-TW" sz="4000" dirty="0">
              <a:latin typeface="DFKai-SB" panose="03000509000000000000" pitchFamily="65" charset="-120"/>
              <a:ea typeface="DFKai-SB" panose="03000509000000000000" pitchFamily="65" charset="-120"/>
            </a:endParaRPr>
          </a:p>
          <a:p>
            <a:pPr marL="50800" indent="0">
              <a:lnSpc>
                <a:spcPct val="90000"/>
              </a:lnSpc>
              <a:buNone/>
            </a:pPr>
            <a:endParaRPr lang="en-US" altLang="zh-TW" sz="40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4324608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52600" y="609600"/>
            <a:ext cx="7086600" cy="5867400"/>
          </a:xfrm>
          <a:solidFill>
            <a:schemeClr val="bg1">
              <a:alpha val="65000"/>
            </a:schemeClr>
          </a:solidFill>
        </p:spPr>
        <p:txBody>
          <a:bodyPr>
            <a:noAutofit/>
          </a:bodyPr>
          <a:lstStyle/>
          <a:p>
            <a:pPr marL="50800" indent="0">
              <a:buNone/>
            </a:pPr>
            <a:r>
              <a:rPr lang="en-US" altLang="zh-TW" sz="4000" b="1" baseline="30000" dirty="0">
                <a:latin typeface="DFKai-SB" panose="03000509000000000000" pitchFamily="65" charset="-120"/>
                <a:ea typeface="DFKai-SB" panose="03000509000000000000" pitchFamily="65" charset="-120"/>
              </a:rPr>
              <a:t>15</a:t>
            </a:r>
            <a:r>
              <a:rPr lang="zh-TW" altLang="en-US" sz="4000" dirty="0">
                <a:latin typeface="DFKai-SB" panose="03000509000000000000" pitchFamily="65" charset="-120"/>
                <a:ea typeface="DFKai-SB" panose="03000509000000000000" pitchFamily="65" charset="-120"/>
              </a:rPr>
              <a:t>以斯帖吩咐人回覆末底改說</a:t>
            </a:r>
            <a:r>
              <a:rPr lang="en-US" altLang="zh-TW" sz="4000" dirty="0">
                <a:latin typeface="DFKai-SB" panose="03000509000000000000" pitchFamily="65" charset="-120"/>
                <a:ea typeface="DFKai-SB" panose="03000509000000000000" pitchFamily="65" charset="-120"/>
              </a:rPr>
              <a:t>: </a:t>
            </a:r>
            <a:r>
              <a:rPr lang="en-US" altLang="zh-TW" sz="4000" b="1" baseline="30000" dirty="0">
                <a:latin typeface="DFKai-SB" panose="03000509000000000000" pitchFamily="65" charset="-120"/>
                <a:ea typeface="DFKai-SB" panose="03000509000000000000" pitchFamily="65" charset="-120"/>
              </a:rPr>
              <a:t>16 </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你要去</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把書珊城所有的猶大人都召集起來</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為我禁食三天</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就是三日三夜不吃不喝</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我和我的婢女也要這樣禁食。然後我就違例進去見王</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我若是死</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就死吧。</a:t>
            </a:r>
            <a:r>
              <a:rPr lang="en-US" altLang="zh-TW" sz="4000" dirty="0">
                <a:latin typeface="DFKai-SB" panose="03000509000000000000" pitchFamily="65" charset="-120"/>
                <a:ea typeface="DFKai-SB" panose="03000509000000000000" pitchFamily="65" charset="-120"/>
              </a:rPr>
              <a:t>”</a:t>
            </a:r>
            <a:r>
              <a:rPr lang="en-US" altLang="zh-TW" sz="4000" b="1" baseline="30000" dirty="0">
                <a:latin typeface="DFKai-SB" panose="03000509000000000000" pitchFamily="65" charset="-120"/>
                <a:ea typeface="DFKai-SB" panose="03000509000000000000" pitchFamily="65" charset="-120"/>
              </a:rPr>
              <a:t>17 </a:t>
            </a:r>
            <a:r>
              <a:rPr lang="zh-TW" altLang="en-US" sz="4000" dirty="0">
                <a:latin typeface="DFKai-SB" panose="03000509000000000000" pitchFamily="65" charset="-120"/>
                <a:ea typeface="DFKai-SB" panose="03000509000000000000" pitchFamily="65" charset="-120"/>
              </a:rPr>
              <a:t>於是末底改離開了</a:t>
            </a:r>
            <a:r>
              <a:rPr lang="en-US" altLang="zh-TW" sz="4000" dirty="0">
                <a:latin typeface="DFKai-SB" panose="03000509000000000000" pitchFamily="65" charset="-120"/>
                <a:ea typeface="DFKai-SB" panose="03000509000000000000" pitchFamily="65" charset="-120"/>
              </a:rPr>
              <a:t>,</a:t>
            </a:r>
            <a:r>
              <a:rPr lang="zh-TW" altLang="en-US" sz="4000" dirty="0">
                <a:latin typeface="DFKai-SB" panose="03000509000000000000" pitchFamily="65" charset="-120"/>
                <a:ea typeface="DFKai-SB" panose="03000509000000000000" pitchFamily="65" charset="-120"/>
              </a:rPr>
              <a:t>照著以斯帖吩咐的一切去行。</a:t>
            </a:r>
            <a:endParaRPr lang="en-US" altLang="zh-TW" sz="40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3737526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以斯帖記</a:t>
            </a:r>
            <a:endParaRPr lang="en-US" altLang="en-US" dirty="0" smtClean="0">
              <a:latin typeface="DFKai-SB" panose="03000509000000000000" pitchFamily="65" charset="-120"/>
              <a:ea typeface="DFKai-SB" panose="03000509000000000000" pitchFamily="65" charset="-120"/>
            </a:endParaRPr>
          </a:p>
        </p:txBody>
      </p:sp>
      <p:sp>
        <p:nvSpPr>
          <p:cNvPr id="20483" name="Content Placeholder 2"/>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背景</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主角</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挣扎</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勇氣</a:t>
            </a:r>
            <a:endParaRPr lang="en-US" altLang="en-US"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故事背景</a:t>
            </a:r>
            <a:endParaRPr lang="en-US" altLang="zh-TW" dirty="0" smtClean="0">
              <a:latin typeface="DFKai-SB" panose="03000509000000000000" pitchFamily="65" charset="-120"/>
              <a:ea typeface="DFKai-SB" panose="03000509000000000000" pitchFamily="65" charset="-120"/>
            </a:endParaRPr>
          </a:p>
        </p:txBody>
      </p:sp>
      <p:sp>
        <p:nvSpPr>
          <p:cNvPr id="21507" name="Content Placeholder 4"/>
          <p:cNvSpPr>
            <a:spLocks noGrp="1"/>
          </p:cNvSpPr>
          <p:nvPr>
            <p:ph idx="1"/>
          </p:nvPr>
        </p:nvSpPr>
        <p:spPr>
          <a:solidFill>
            <a:schemeClr val="bg1">
              <a:alpha val="65000"/>
            </a:schemeClr>
          </a:solidFill>
        </p:spPr>
        <p:txBody>
          <a:bodyPr>
            <a:normAutofit/>
          </a:bodyPr>
          <a:lstStyle/>
          <a:p>
            <a:r>
              <a:rPr lang="zh-TW" altLang="en-US" sz="3600" dirty="0" smtClean="0">
                <a:latin typeface="DFKai-SB" panose="03000509000000000000" pitchFamily="65" charset="-120"/>
                <a:ea typeface="DFKai-SB" panose="03000509000000000000" pitchFamily="65" charset="-120"/>
              </a:rPr>
              <a:t>猶太人流亡在</a:t>
            </a:r>
            <a:r>
              <a:rPr lang="zh-TW" altLang="en-US" sz="3600" dirty="0">
                <a:latin typeface="DFKai-SB" panose="03000509000000000000" pitchFamily="65" charset="-120"/>
                <a:ea typeface="DFKai-SB" panose="03000509000000000000" pitchFamily="65" charset="-120"/>
              </a:rPr>
              <a:t>波斯</a:t>
            </a:r>
            <a:endParaRPr lang="en-US" altLang="zh-TW" sz="3600" dirty="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以斯帖成為王后</a:t>
            </a:r>
            <a:endParaRPr lang="en-US" altLang="zh-TW" sz="36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串謀滅絕猶太人</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種族清洗</a:t>
            </a:r>
            <a:endParaRPr lang="en-US" altLang="zh-TW" sz="3600" dirty="0" smtClean="0">
              <a:latin typeface="DFKai-SB" panose="03000509000000000000" pitchFamily="65" charset="-120"/>
              <a:ea typeface="DFKai-SB" panose="03000509000000000000" pitchFamily="65" charset="-120"/>
            </a:endParaRPr>
          </a:p>
          <a:p>
            <a:pPr marL="0" indent="0">
              <a:buNone/>
            </a:pPr>
            <a:endParaRPr lang="en-US" altLang="zh-TW" sz="14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每個人的故事</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人生終點</a:t>
            </a:r>
            <a:endParaRPr lang="en-US" altLang="zh-TW" sz="3600" dirty="0" smtClean="0">
              <a:latin typeface="DFKai-SB" panose="03000509000000000000" pitchFamily="65" charset="-120"/>
              <a:ea typeface="DFKai-SB" panose="03000509000000000000" pitchFamily="65" charset="-120"/>
            </a:endParaRPr>
          </a:p>
          <a:p>
            <a:pPr marL="0" indent="0">
              <a:buNone/>
            </a:pPr>
            <a:endParaRPr lang="zh-TW" altLang="en-US" sz="1400" dirty="0" smtClean="0">
              <a:latin typeface="DFKai-SB" panose="03000509000000000000" pitchFamily="65" charset="-120"/>
              <a:ea typeface="DFKai-SB" panose="03000509000000000000" pitchFamily="65" charset="-120"/>
            </a:endParaRPr>
          </a:p>
          <a:p>
            <a:r>
              <a:rPr lang="zh-TW" altLang="en-US" sz="3600" dirty="0" smtClean="0">
                <a:latin typeface="DFKai-SB" panose="03000509000000000000" pitchFamily="65" charset="-120"/>
                <a:ea typeface="DFKai-SB" panose="03000509000000000000" pitchFamily="65" charset="-120"/>
              </a:rPr>
              <a:t>歷史</a:t>
            </a:r>
            <a:r>
              <a:rPr lang="zh-TW" altLang="en-US" sz="3600" dirty="0">
                <a:latin typeface="DFKai-SB" panose="03000509000000000000" pitchFamily="65" charset="-120"/>
                <a:ea typeface="DFKai-SB" panose="03000509000000000000" pitchFamily="65" charset="-120"/>
              </a:rPr>
              <a:t>的流程</a:t>
            </a:r>
            <a:r>
              <a:rPr lang="en-US" altLang="zh-TW" sz="3600" dirty="0" smtClean="0">
                <a:latin typeface="DFKai-SB" panose="03000509000000000000" pitchFamily="65" charset="-120"/>
                <a:ea typeface="DFKai-SB" panose="03000509000000000000" pitchFamily="65" charset="-120"/>
              </a:rPr>
              <a:t>:</a:t>
            </a:r>
            <a:r>
              <a:rPr lang="zh-TW" altLang="en-US" sz="3600" dirty="0" smtClean="0">
                <a:latin typeface="DFKai-SB" panose="03000509000000000000" pitchFamily="65" charset="-120"/>
                <a:ea typeface="DFKai-SB" panose="03000509000000000000" pitchFamily="65" charset="-120"/>
              </a:rPr>
              <a:t>在​神的救恩故事​中</a:t>
            </a:r>
            <a:r>
              <a:rPr lang="en-US" altLang="zh-TW" sz="3600" dirty="0" smtClean="0">
                <a:latin typeface="DFKai-SB" panose="03000509000000000000" pitchFamily="65" charset="-120"/>
                <a:ea typeface="DFKai-SB" panose="03000509000000000000" pitchFamily="65" charset="-120"/>
              </a:rPr>
              <a:t>, </a:t>
            </a:r>
            <a:r>
              <a:rPr lang="zh-TW" altLang="en-US" sz="3600" dirty="0" smtClean="0">
                <a:latin typeface="DFKai-SB" panose="03000509000000000000" pitchFamily="65" charset="-120"/>
                <a:ea typeface="DFKai-SB" panose="03000509000000000000" pitchFamily="65" charset="-120"/>
              </a:rPr>
              <a:t>我們扮演的角色</a:t>
            </a:r>
            <a:endParaRPr lang="en-US" altLang="en-US" sz="3600" dirty="0" smtClean="0">
              <a:latin typeface="DFKai-SB" panose="03000509000000000000" pitchFamily="65" charset="-120"/>
              <a:ea typeface="DFKai-SB" panose="03000509000000000000" pitchFamily="65" charset="-120"/>
            </a:endParaRPr>
          </a:p>
          <a:p>
            <a:pPr eaLnBrk="1" hangingPunct="1"/>
            <a:endParaRPr lang="en-US" altLang="en-US" dirty="0" smtClean="0">
              <a:latin typeface="DFKai-SB" panose="03000509000000000000" pitchFamily="65" charset="-120"/>
              <a:ea typeface="DFKai-SB" panose="03000509000000000000" pitchFamily="65" charset="-120"/>
            </a:endParaRPr>
          </a:p>
          <a:p>
            <a:pPr eaLnBrk="1" hangingPunct="1"/>
            <a:endParaRPr lang="en-US" altLang="en-US" dirty="0" smtClean="0">
              <a:latin typeface="DFKai-SB" panose="03000509000000000000" pitchFamily="65" charset="-120"/>
              <a:ea typeface="DFKai-SB" panose="03000509000000000000" pitchFamily="65" charset="-12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
  <a:themeElements>
    <a:clrScheme name="">
      <a:dk1>
        <a:srgbClr val="4C4C4C"/>
      </a:dk1>
      <a:lt1>
        <a:srgbClr val="FFFFFF"/>
      </a:lt1>
      <a:dk2>
        <a:srgbClr val="FF0080"/>
      </a:dk2>
      <a:lt2>
        <a:srgbClr val="4C4C4C"/>
      </a:lt2>
      <a:accent1>
        <a:srgbClr val="66CCFF"/>
      </a:accent1>
      <a:accent2>
        <a:srgbClr val="FF0080"/>
      </a:accent2>
      <a:accent3>
        <a:srgbClr val="FFFFFF"/>
      </a:accent3>
      <a:accent4>
        <a:srgbClr val="404040"/>
      </a:accent4>
      <a:accent5>
        <a:srgbClr val="B8E2FF"/>
      </a:accent5>
      <a:accent6>
        <a:srgbClr val="E70073"/>
      </a:accent6>
      <a:hlink>
        <a:srgbClr val="666666"/>
      </a:hlink>
      <a:folHlink>
        <a:srgbClr val="66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TotalTime>
  <Words>3444</Words>
  <Application>Microsoft Office PowerPoint</Application>
  <PresentationFormat>On-screen Show (4:3)</PresentationFormat>
  <Paragraphs>285</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52</vt:lpstr>
      <vt:lpstr>15</vt:lpstr>
      <vt:lpstr>在​神的救恩故事​中有份</vt:lpstr>
      <vt:lpstr>PowerPoint Presentation</vt:lpstr>
      <vt:lpstr>PowerPoint Presentation</vt:lpstr>
      <vt:lpstr>PowerPoint Presentation</vt:lpstr>
      <vt:lpstr>PowerPoint Presentation</vt:lpstr>
      <vt:lpstr>PowerPoint Presentation</vt:lpstr>
      <vt:lpstr>PowerPoint Presentation</vt:lpstr>
      <vt:lpstr>以斯帖記</vt:lpstr>
      <vt:lpstr>故事背景</vt:lpstr>
      <vt:lpstr>神的救恩故事</vt:lpstr>
      <vt:lpstr>基督教在中國:背景</vt:lpstr>
      <vt:lpstr>PowerPoint Presentation</vt:lpstr>
      <vt:lpstr>以斯帖:難以想像的女主角</vt:lpstr>
      <vt:lpstr>難以想像的女主角</vt:lpstr>
      <vt:lpstr>神救恩故事​中的主角</vt:lpstr>
      <vt:lpstr>以斯帖的掙扎</vt:lpstr>
      <vt:lpstr>大家都知道 Why Homework is Beneficial?</vt:lpstr>
      <vt:lpstr>以斯帖的掙扎</vt:lpstr>
      <vt:lpstr>PowerPoint Presentation</vt:lpstr>
      <vt:lpstr>PowerPoint Presentation</vt:lpstr>
      <vt:lpstr>PowerPoint Presentation</vt:lpstr>
      <vt:lpstr>PowerPoint Presentation</vt:lpstr>
      <vt:lpstr>我們的掙扎?</vt:lpstr>
      <vt:lpstr>以斯帖的勇氣</vt:lpstr>
      <vt:lpstr>以斯帖的勇氣</vt:lpstr>
      <vt:lpstr>在​神的救恩故事​中有份</vt:lpstr>
      <vt:lpstr>在​神的救恩故事​中有份</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Wang</dc:creator>
  <cp:lastModifiedBy>Peter's Office</cp:lastModifiedBy>
  <cp:revision>99</cp:revision>
  <cp:lastPrinted>1601-01-01T00:00:00Z</cp:lastPrinted>
  <dcterms:created xsi:type="dcterms:W3CDTF">2004-06-17T23:04:20Z</dcterms:created>
  <dcterms:modified xsi:type="dcterms:W3CDTF">2017-01-15T01:11:31Z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TC010902961033</vt:lpwstr>
  </property>
</Properties>
</file>