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97" r:id="rId2"/>
    <p:sldId id="298" r:id="rId3"/>
    <p:sldId id="302" r:id="rId4"/>
    <p:sldId id="304" r:id="rId5"/>
    <p:sldId id="303" r:id="rId6"/>
    <p:sldId id="305" r:id="rId7"/>
    <p:sldId id="299" r:id="rId8"/>
    <p:sldId id="306" r:id="rId9"/>
    <p:sldId id="30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751" autoAdjust="0"/>
    <p:restoredTop sz="82184" autoAdjust="0"/>
  </p:normalViewPr>
  <p:slideViewPr>
    <p:cSldViewPr>
      <p:cViewPr varScale="1">
        <p:scale>
          <a:sx n="74" d="100"/>
          <a:sy n="74" d="100"/>
        </p:scale>
        <p:origin x="-17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CD516-59F5-4FB6-AA32-238376248CB9}" type="datetimeFigureOut">
              <a:rPr lang="en-US" smtClean="0"/>
              <a:pPr/>
              <a:t>4/16/2017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0C061-231C-4EDB-BCF1-BE02DF0FF6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40C061-231C-4EDB-BCF1-BE02DF0FF6D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4/16/2017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7AA22-D6EF-4C15-8272-7159476A0345}" type="datetimeFigureOut">
              <a:rPr lang="en-US" smtClean="0"/>
              <a:pPr/>
              <a:t>4/16/2017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357AA22-D6EF-4C15-8272-7159476A0345}" type="datetimeFigureOut">
              <a:rPr lang="en-US" smtClean="0"/>
              <a:pPr/>
              <a:t>4/16/2017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029C79-F654-4241-A41C-5FA518CB1ED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兩個墳墓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86000"/>
            <a:ext cx="6858000" cy="35814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  <a:buNone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我怎樣來看耶穌的復活？</a:t>
            </a: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在疑惑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中</a:t>
            </a: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接</a:t>
            </a:r>
            <a:r>
              <a:rPr lang="en-US" altLang="zh-TW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受</a:t>
            </a:r>
          </a:p>
          <a:p>
            <a:pPr lvl="2">
              <a:buClr>
                <a:srgbClr val="0BD0D9"/>
              </a:buClr>
            </a:pPr>
            <a:r>
              <a:rPr lang="en-US" altLang="zh-TW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從主觀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上</a:t>
            </a: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認定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是客觀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的</a:t>
            </a: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事實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兩個墳墓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286000"/>
            <a:ext cx="6477000" cy="3581400"/>
          </a:xfrm>
        </p:spPr>
        <p:txBody>
          <a:bodyPr>
            <a:normAutofit/>
          </a:bodyPr>
          <a:lstStyle/>
          <a:p>
            <a:pPr lvl="2">
              <a:buClr>
                <a:srgbClr val="0BD0D9"/>
              </a:buClr>
            </a:pP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</a:t>
            </a: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殉道的施冼約翰</a:t>
            </a:r>
          </a:p>
          <a:p>
            <a:pPr lvl="2">
              <a:buClr>
                <a:srgbClr val="0BD0D9"/>
              </a:buClr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 復活的耶穌基督</a:t>
            </a:r>
          </a:p>
          <a:p>
            <a:pPr lvl="1">
              <a:buClr>
                <a:srgbClr val="0BD0D9"/>
              </a:buClr>
              <a:buNone/>
            </a:pPr>
            <a:endParaRPr lang="zh-TW" altLang="en-US" sz="48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兩個墳墓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86000"/>
            <a:ext cx="7620000" cy="3581400"/>
          </a:xfrm>
        </p:spPr>
        <p:txBody>
          <a:bodyPr>
            <a:normAutofit fontScale="92500" lnSpcReduction="10000"/>
          </a:bodyPr>
          <a:lstStyle/>
          <a:p>
            <a:pPr lvl="1">
              <a:buClr>
                <a:srgbClr val="0BD0D9"/>
              </a:buClr>
              <a:buNone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有顯著的平行</a:t>
            </a: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門徒冒險救出的主人的屍體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牧人遭擊打、群羊就分散了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門徒都準備在共同的記憶中讓時間沖淡一切的傷痛</a:t>
            </a: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兩個墳墓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620000" cy="4419600"/>
          </a:xfrm>
        </p:spPr>
        <p:txBody>
          <a:bodyPr>
            <a:normAutofit fontScale="85000" lnSpcReduction="20000"/>
          </a:bodyPr>
          <a:lstStyle/>
          <a:p>
            <a:pPr lvl="1">
              <a:buClr>
                <a:srgbClr val="0BD0D9"/>
              </a:buClr>
              <a:buNone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更有明顯的對比</a:t>
            </a:r>
          </a:p>
          <a:p>
            <a:pPr lvl="2">
              <a:buClr>
                <a:srgbClr val="0BD0D9"/>
              </a:buClr>
            </a:pP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約翰的門徒、把屍首埋了；告訴耶穌、就不再被提</a:t>
            </a:r>
            <a:endParaRPr lang="en-US" altLang="zh-TW" sz="47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耶穌的門徒、讓婦女們單獨膏屍體；但 她們歡喜的離開</a:t>
            </a:r>
            <a:endParaRPr lang="en-US" altLang="zh-TW" sz="47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7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約翰的墳墓是一個學校的結束；耶穌的墳墓是普世教會的開始</a:t>
            </a:r>
            <a:endParaRPr lang="en-US" altLang="zh-TW" sz="47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None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None/>
            </a:pPr>
            <a:endParaRPr lang="zh-TW" altLang="en-US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主復活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286000"/>
            <a:ext cx="6858000" cy="3886200"/>
          </a:xfrm>
        </p:spPr>
        <p:txBody>
          <a:bodyPr>
            <a:normAutofit lnSpcReduction="10000"/>
          </a:bodyPr>
          <a:lstStyle/>
          <a:p>
            <a:pPr lvl="1">
              <a:buClr>
                <a:srgbClr val="0BD0D9"/>
              </a:buClr>
              <a:buNone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對門徒的影響</a:t>
            </a: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從分散到凝聚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從失望到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歡喜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從迷糊到了解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從軟弱到剛強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zh-TW" altLang="en-US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主復活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153400" cy="38100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  <a:buNone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從教會來的證實</a:t>
            </a: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從門徒的凝聚到</a:t>
            </a:r>
            <a:r>
              <a:rPr lang="zh-TW" altLang="en-US" sz="44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教會的建立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從個人的經歷到團體的見</a:t>
            </a: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證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endParaRPr lang="zh-TW" altLang="en-US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主復活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077200" cy="41148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  <a:buNone/>
            </a:pPr>
            <a:r>
              <a:rPr lang="zh-TW" altLang="en-US" sz="48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否定主復活者常用的假設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這是使徒們有意的謊言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這是初期教會的宗教幻覺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這是願意相信者神秘的體會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主復活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86000"/>
            <a:ext cx="7467600" cy="4114800"/>
          </a:xfrm>
        </p:spPr>
        <p:txBody>
          <a:bodyPr>
            <a:normAutofit/>
          </a:bodyPr>
          <a:lstStyle/>
          <a:p>
            <a:pPr lvl="1">
              <a:buClr>
                <a:srgbClr val="0BD0D9"/>
              </a:buClr>
              <a:buNone/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從主觀的相信到客觀的事實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可能長、但不可避免的路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我的信仰與當天的婦女們一樣</a:t>
            </a:r>
            <a:r>
              <a:rPr lang="zh-TW" altLang="en-US" sz="4400" b="1" dirty="0" smtClean="0"/>
              <a:t>，</a:t>
            </a:r>
            <a:r>
              <a:rPr lang="zh-TW" altLang="en-US" sz="45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是奠基於主的復活</a:t>
            </a: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  <a:buNone/>
            </a:pPr>
            <a:endParaRPr lang="en-US" altLang="zh-TW" sz="45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7391400" cy="10668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zh-TW" altLang="en-US" sz="6600" b="1" dirty="0" smtClean="0">
                <a:solidFill>
                  <a:schemeClr val="tx2"/>
                </a:solidFill>
                <a:latin typeface="Calibri"/>
                <a:ea typeface="標楷體" pitchFamily="65" charset="-120"/>
              </a:rPr>
              <a:t>主復活</a:t>
            </a:r>
            <a:endParaRPr lang="en-US" sz="6600" b="1" dirty="0">
              <a:solidFill>
                <a:schemeClr val="tx2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0"/>
            <a:ext cx="8382000" cy="3886200"/>
          </a:xfrm>
        </p:spPr>
        <p:txBody>
          <a:bodyPr>
            <a:normAutofit fontScale="85000" lnSpcReduction="20000"/>
          </a:bodyPr>
          <a:lstStyle/>
          <a:p>
            <a:pPr lvl="1">
              <a:buClr>
                <a:srgbClr val="0BD0D9"/>
              </a:buClr>
              <a:buNone/>
            </a:pPr>
            <a:r>
              <a:rPr lang="zh-TW" altLang="en-US" sz="4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主復活的客觀事實</a:t>
            </a:r>
            <a:endParaRPr lang="en-US" altLang="zh-TW" sz="4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世界希望推翻這事實；但一次又一次的、它都失敗了</a:t>
            </a:r>
            <a:endParaRPr lang="en-US" altLang="zh-TW" sz="4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對我來說，這超越死亡的生命是基於一個客觀事實：主復活</a:t>
            </a:r>
            <a:endParaRPr lang="en-US" altLang="zh-TW" sz="4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2">
              <a:buClr>
                <a:srgbClr val="0BD0D9"/>
              </a:buClr>
            </a:pPr>
            <a:r>
              <a:rPr lang="zh-TW" altLang="en-US" sz="4900" b="1" dirty="0" smtClean="0">
                <a:solidFill>
                  <a:srgbClr val="0F6FC6">
                    <a:lumMod val="50000"/>
                  </a:srgbClr>
                </a:solidFill>
                <a:latin typeface="Calibri"/>
                <a:ea typeface="標楷體" pitchFamily="65" charset="-120"/>
              </a:rPr>
              <a:t>主復活；主真的復活了</a:t>
            </a:r>
            <a:endParaRPr lang="en-US" altLang="zh-TW" sz="4900" b="1" dirty="0" smtClean="0">
              <a:solidFill>
                <a:srgbClr val="0F6FC6">
                  <a:lumMod val="50000"/>
                </a:srgbClr>
              </a:solidFill>
              <a:latin typeface="Calibri"/>
              <a:ea typeface="標楷體" pitchFamily="65" charset="-120"/>
            </a:endParaRPr>
          </a:p>
          <a:p>
            <a:pPr lvl="1">
              <a:buClr>
                <a:srgbClr val="0BD0D9"/>
              </a:buClr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  <a:latin typeface="標楷體" pitchFamily="65" charset="-120"/>
              <a:ea typeface="標楷體" pitchFamily="65" charset="-120"/>
            </a:endParaRPr>
          </a:p>
          <a:p>
            <a:pPr lvl="2">
              <a:buNone/>
            </a:pPr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endParaRPr lang="en-US" altLang="zh-TW" sz="4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zh-TW" sz="4800" dirty="0" smtClean="0"/>
          </a:p>
          <a:p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4071</TotalTime>
  <Words>437</Words>
  <Application>Microsoft Office PowerPoint</Application>
  <PresentationFormat>On-screen Show (4:3)</PresentationFormat>
  <Paragraphs>93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兩個墳墓</vt:lpstr>
      <vt:lpstr>兩個墳墓</vt:lpstr>
      <vt:lpstr>兩個墳墓</vt:lpstr>
      <vt:lpstr>兩個墳墓</vt:lpstr>
      <vt:lpstr>主復活</vt:lpstr>
      <vt:lpstr>主復活</vt:lpstr>
      <vt:lpstr>主復活</vt:lpstr>
      <vt:lpstr>主復活</vt:lpstr>
      <vt:lpstr>主復活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Johnson</dc:creator>
  <cp:lastModifiedBy>Johnson</cp:lastModifiedBy>
  <cp:revision>429</cp:revision>
  <dcterms:created xsi:type="dcterms:W3CDTF">2015-08-01T18:05:10Z</dcterms:created>
  <dcterms:modified xsi:type="dcterms:W3CDTF">2017-04-16T14:16:33Z</dcterms:modified>
</cp:coreProperties>
</file>