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71" r:id="rId5"/>
    <p:sldId id="275" r:id="rId6"/>
    <p:sldId id="261" r:id="rId7"/>
    <p:sldId id="262" r:id="rId8"/>
    <p:sldId id="272" r:id="rId9"/>
    <p:sldId id="276" r:id="rId10"/>
    <p:sldId id="277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5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09847"/>
            <a:ext cx="8825658" cy="3329581"/>
          </a:xfrm>
        </p:spPr>
        <p:txBody>
          <a:bodyPr/>
          <a:lstStyle/>
          <a:p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因信稱義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庫伯蒂諾基督徒會堂</a:t>
            </a:r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		2017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r>
              <a:rPr lang="en-US" altLang="zh-CN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日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826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4" y="339479"/>
            <a:ext cx="9753600" cy="949044"/>
          </a:xfrm>
        </p:spPr>
        <p:txBody>
          <a:bodyPr/>
          <a:lstStyle/>
          <a:p>
            <a:r>
              <a:rPr lang="zh-CN" altLang="en-US" b="1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因信称</a:t>
            </a:r>
            <a:r>
              <a:rPr lang="zh-CN" altLang="en-US" b="1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义的</a:t>
            </a:r>
            <a:r>
              <a:rPr lang="en-US" altLang="zh-CN" b="1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b="1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</a:t>
            </a:r>
            <a:r>
              <a:rPr lang="en-US" altLang="zh-CN" b="1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endParaRPr lang="en-US" b="1" u="sng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4" y="1047785"/>
            <a:ext cx="11451266" cy="5616624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zh-CN" sz="2400" b="1" u="sng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3200" b="1" u="sng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zh-CN" altLang="en-US" sz="3200" b="1" u="sng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心志</a:t>
            </a:r>
            <a:r>
              <a:rPr lang="en-US" altLang="zh-CN" sz="3200" b="1" u="sng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	</a:t>
            </a:r>
            <a:r>
              <a:rPr lang="en-US" altLang="zh-CN" sz="3200" b="1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3200" b="1" u="sng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意志</a:t>
            </a:r>
            <a:r>
              <a:rPr lang="en-US" altLang="zh-CN" sz="3200" b="1" u="sng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3200" b="1" u="sng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行動</a:t>
            </a:r>
            <a:r>
              <a:rPr lang="en-US" altLang="zh-CN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CN" sz="3200" b="1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en-US" altLang="zh-CN" sz="3200" b="1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	</a:t>
            </a:r>
            <a:r>
              <a:rPr lang="zh-CN" altLang="en-US" sz="3200" b="1" u="sng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試</a:t>
            </a:r>
            <a:r>
              <a:rPr lang="zh-CN" altLang="en-US" sz="3200" b="1" u="sng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驗</a:t>
            </a:r>
            <a:r>
              <a:rPr lang="en-US" altLang="zh-CN" sz="3200" b="1" u="sng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3200" b="1" u="sng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試</a:t>
            </a:r>
            <a:r>
              <a:rPr lang="zh-CN" altLang="en-US" sz="3200" b="1" u="sng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煉 </a:t>
            </a:r>
            <a:r>
              <a:rPr lang="en-US" altLang="zh-CN" sz="3200" b="1" u="sng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</a:t>
            </a:r>
            <a:r>
              <a:rPr lang="zh-CN" altLang="en-US" sz="3200" b="1" u="sng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是否？</a:t>
            </a:r>
            <a:endParaRPr lang="en-US" altLang="zh-CN" sz="3200" b="1" dirty="0">
              <a:solidFill>
                <a:schemeClr val="accent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專一忠心 </a:t>
            </a:r>
            <a:r>
              <a:rPr lang="en-US" altLang="zh-CN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--》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不離不棄  </a:t>
            </a:r>
            <a:r>
              <a:rPr lang="en-US" altLang="zh-CN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en-US" altLang="zh-CN" sz="3200" b="1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			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敬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拜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別神</a:t>
            </a:r>
            <a:endParaRPr lang="en-US" altLang="zh-CN" sz="2600" b="1" dirty="0" smtClean="0">
              <a:solidFill>
                <a:schemeClr val="tx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200" b="1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</a:t>
            </a:r>
            <a:r>
              <a:rPr lang="zh-CN" altLang="en-US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全信靠 </a:t>
            </a:r>
            <a:r>
              <a:rPr lang="en-US" altLang="zh-CN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--》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甘心順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服</a:t>
            </a:r>
            <a:r>
              <a:rPr lang="en-US" altLang="zh-CN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						</a:t>
            </a:r>
            <a:r>
              <a:rPr lang="zh-CN" altLang="en-US" sz="3200" b="1" dirty="0" smtClean="0">
                <a:solidFill>
                  <a:schemeClr val="tx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chemeClr val="tx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Replace God)</a:t>
            </a:r>
            <a:endParaRPr lang="en-US" altLang="zh-CN" sz="3200" b="1" dirty="0">
              <a:solidFill>
                <a:schemeClr val="tx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體貼主心 </a:t>
            </a:r>
            <a:r>
              <a:rPr lang="en-US" altLang="zh-CN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--》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討祂喜悅</a:t>
            </a:r>
            <a:r>
              <a:rPr lang="en-US" altLang="zh-CN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en-US" altLang="zh-CN" sz="3200" b="1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			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己做主</a:t>
            </a:r>
            <a:endParaRPr lang="en-US" altLang="zh-CN" sz="3200" b="1" dirty="0">
              <a:solidFill>
                <a:schemeClr val="tx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渴慕高舉</a:t>
            </a:r>
            <a:r>
              <a:rPr lang="en-US" altLang="zh-CN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--》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榮耀讚</a:t>
            </a:r>
            <a:r>
              <a:rPr lang="zh-CN" altLang="en-US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美</a:t>
            </a:r>
            <a:r>
              <a:rPr lang="en-US" altLang="zh-CN" sz="32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						</a:t>
            </a:r>
            <a:r>
              <a:rPr lang="zh-CN" altLang="en-US" sz="3200" b="1" dirty="0" smtClean="0">
                <a:solidFill>
                  <a:schemeClr val="tx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chemeClr val="tx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Play God)</a:t>
            </a:r>
            <a:endParaRPr lang="en-US" altLang="zh-CN" sz="3200" b="1" dirty="0">
              <a:solidFill>
                <a:schemeClr val="tx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r>
              <a:rPr lang="zh-CN" altLang="en-US" sz="3200" b="1" dirty="0">
                <a:solidFill>
                  <a:srgbClr val="E6B7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經過試</a:t>
            </a:r>
            <a:r>
              <a:rPr lang="zh-CN" altLang="en-US" sz="3200" b="1" dirty="0" smtClean="0">
                <a:solidFill>
                  <a:srgbClr val="E6B7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驗</a:t>
            </a:r>
            <a:r>
              <a:rPr lang="zh-CN" altLang="en-US" sz="3200" b="1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持</a:t>
            </a:r>
            <a:r>
              <a:rPr lang="zh-CN" altLang="en-US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續到底</a:t>
            </a:r>
            <a:r>
              <a:rPr lang="en-US" altLang="zh-CN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--》 </a:t>
            </a:r>
            <a:r>
              <a:rPr lang="zh-CN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謹守忍耐</a:t>
            </a:r>
            <a:r>
              <a:rPr lang="zh-CN" altLang="en-US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en-US" altLang="zh-CN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en-US" altLang="zh-CN" sz="3200" b="1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常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試探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</a:t>
            </a:r>
            <a:endParaRPr lang="en-US" altLang="zh-CN" sz="3200" b="1" dirty="0" smtClean="0">
              <a:solidFill>
                <a:schemeClr val="tx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200" b="1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														</a:t>
            </a:r>
            <a:r>
              <a:rPr lang="zh-CN" altLang="en-US" sz="3200" b="1" dirty="0" smtClean="0">
                <a:solidFill>
                  <a:schemeClr val="tx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3200" b="1" dirty="0" smtClean="0">
                <a:solidFill>
                  <a:schemeClr val="tx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Manipulate God</a:t>
            </a:r>
            <a:r>
              <a:rPr lang="zh-CN" altLang="en-US" sz="3200" b="1" dirty="0" smtClean="0">
                <a:solidFill>
                  <a:schemeClr val="tx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3200" b="1" dirty="0">
              <a:solidFill>
                <a:schemeClr val="tx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200" b="1" dirty="0">
                <a:solidFill>
                  <a:srgbClr val="00B0F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en-US" altLang="zh-CN" sz="32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</a:t>
            </a:r>
            <a:r>
              <a:rPr lang="en-US" altLang="zh-CN" sz="3200" b="1" dirty="0" smtClean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							</a:t>
            </a:r>
            <a:endParaRPr lang="en-US" altLang="zh-CN" sz="3200" b="1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Moon 3"/>
          <p:cNvSpPr/>
          <p:nvPr/>
        </p:nvSpPr>
        <p:spPr>
          <a:xfrm>
            <a:off x="6492199" y="2295810"/>
            <a:ext cx="504056" cy="2412268"/>
          </a:xfrm>
          <a:prstGeom prst="mo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A6312"/>
                </a:solidFill>
                <a:prstDash val="solid"/>
              </a:ln>
              <a:solidFill>
                <a:srgbClr val="EA6312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844127" y="2295810"/>
            <a:ext cx="648072" cy="2376264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60000"/>
                  <a:lumOff val="4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5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2" y="250699"/>
            <a:ext cx="9404723" cy="1400530"/>
          </a:xfrm>
        </p:spPr>
        <p:txBody>
          <a:bodyPr/>
          <a:lstStyle/>
          <a:p>
            <a:r>
              <a:rPr lang="zh-CN" altLang="en-US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由愛行善</a:t>
            </a:r>
            <a:endParaRPr lang="en-US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32" y="1286540"/>
            <a:ext cx="11421842" cy="5425787"/>
          </a:xfrm>
        </p:spPr>
        <p:txBody>
          <a:bodyPr>
            <a:normAutofit lnSpcReduction="10000"/>
          </a:bodyPr>
          <a:lstStyle/>
          <a:p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路德堅持</a:t>
            </a:r>
            <a:r>
              <a:rPr lang="en-US" altLang="zh-CN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因信稱義</a:t>
            </a:r>
            <a:r>
              <a:rPr lang="en-US" altLang="zh-CN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，但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是他也平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衡地論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述</a:t>
            </a:r>
            <a:r>
              <a:rPr 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由愛</a:t>
            </a:r>
            <a:r>
              <a:rPr lang="zh-CN" alt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行善</a:t>
            </a:r>
            <a:r>
              <a:rPr 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r>
              <a:rPr lang="en-US" altLang="zh-CN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- </a:t>
            </a:r>
            <a:r>
              <a:rPr lang="zh-CN" alt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就是要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藉著愛行出種種的善行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，甘願服事眾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人。</a:t>
            </a:r>
            <a:endParaRPr lang="en-US" altLang="zh-CN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他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這麼說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CN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督徒是全然自由</a:t>
            </a:r>
            <a:r>
              <a:rPr lang="zh-CN" alt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的，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不受任何人的管轄</a:t>
            </a:r>
            <a:r>
              <a:rPr lang="zh-CN" alt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CN" sz="3600" b="1" dirty="0" smtClean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基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督徒是全然順服</a:t>
            </a:r>
            <a:r>
              <a:rPr lang="zh-CN" alt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的，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受一切人管轄</a:t>
            </a:r>
            <a:r>
              <a:rPr lang="zh-CN" alt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CN" sz="3600" b="1" dirty="0" smtClean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A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</a:rPr>
              <a:t>Christian is a perfectly free lord of </a:t>
            </a: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all,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subject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</a:rPr>
              <a:t>to none.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A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</a:rPr>
              <a:t>Christian is a perfectly dutiful servant </a:t>
            </a: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of all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endParaRPr lang="en-US" sz="3600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</a:rPr>
              <a:t>subject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</a:rPr>
              <a:t>to all.</a:t>
            </a:r>
            <a:endParaRPr lang="en-US" altLang="zh-CN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8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2" y="250699"/>
            <a:ext cx="9404723" cy="1400530"/>
          </a:xfrm>
        </p:spPr>
        <p:txBody>
          <a:bodyPr/>
          <a:lstStyle/>
          <a:p>
            <a:r>
              <a:rPr lang="zh-CN" altLang="en-US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宗教改革</a:t>
            </a:r>
            <a:r>
              <a:rPr lang="en-US" altLang="zh-CN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500</a:t>
            </a:r>
            <a:r>
              <a:rPr lang="zh-CN" altLang="en-US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 </a:t>
            </a:r>
            <a:r>
              <a:rPr lang="en-US" altLang="zh-CN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(I)</a:t>
            </a:r>
            <a:endParaRPr lang="en-US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32" y="1392865"/>
            <a:ext cx="9047540" cy="5061098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1517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CN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CN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31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日，</a:t>
            </a:r>
            <a:r>
              <a:rPr lang="zh-CN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馬丁路</a:t>
            </a:r>
            <a:r>
              <a:rPr lang="zh-CN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德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CN" altLang="en-US" sz="36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維登堡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大教堂門前貼出了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關於贖罪券效能的辯論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（即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CN" altLang="en-US" sz="3600" b="1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九十五條論綱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，挑戰教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CN" altLang="en-US" sz="36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腐敗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問題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CN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當時天主教教導信徒：</a:t>
            </a:r>
            <a:r>
              <a:rPr lang="en-US" altLang="zh-CN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煉獄</a:t>
            </a:r>
            <a:r>
              <a:rPr lang="en-US" altLang="zh-CN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』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是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不完全的信徒死後暫居的地方，接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受煉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淨以後才得上天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堂；</a:t>
            </a:r>
            <a:r>
              <a:rPr lang="zh-CN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贖</a:t>
            </a:r>
            <a:r>
              <a:rPr lang="zh-CN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罪</a:t>
            </a:r>
            <a:r>
              <a:rPr lang="zh-CN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券可</a:t>
            </a:r>
            <a:r>
              <a:rPr lang="zh-CN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以贖買過去所犯的罪攢下來的所有刑</a:t>
            </a:r>
            <a:r>
              <a:rPr lang="zh-CN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罰，在</a:t>
            </a:r>
            <a:r>
              <a:rPr lang="zh-CN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那個時代成為教廷的重要經濟來源</a:t>
            </a:r>
            <a:r>
              <a:rPr lang="zh-CN" alt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sz="3500" b="1" dirty="0">
              <a:solidFill>
                <a:schemeClr val="accent3">
                  <a:lumMod val="40000"/>
                  <a:lumOff val="6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92" t="10483" r="50775" b="13209"/>
          <a:stretch/>
        </p:blipFill>
        <p:spPr>
          <a:xfrm>
            <a:off x="9406572" y="1"/>
            <a:ext cx="2785427" cy="28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5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32" y="282597"/>
            <a:ext cx="9404723" cy="1400530"/>
          </a:xfrm>
        </p:spPr>
        <p:txBody>
          <a:bodyPr/>
          <a:lstStyle/>
          <a:p>
            <a:r>
              <a:rPr lang="zh-CN" altLang="en-US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宗教改革</a:t>
            </a:r>
            <a:r>
              <a:rPr lang="en-US" altLang="zh-CN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500</a:t>
            </a:r>
            <a:r>
              <a:rPr lang="zh-CN" altLang="en-US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en-US" altLang="zh-CN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II)</a:t>
            </a:r>
            <a:endParaRPr lang="en-US" sz="4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32" y="1392865"/>
            <a:ext cx="9047540" cy="506109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CN" altLang="en-US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因信稱義</a:t>
            </a:r>
            <a:r>
              <a:rPr lang="en-US" altLang="zh-CN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』-</a:t>
            </a:r>
            <a:r>
              <a:rPr lang="zh-CN" altLang="en-US" sz="36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基督徒是因信稱義，不是靠著行任何的禮儀、規條、善行，所以是自由的；基督徒藉著信成為富足，住在基督裡面</a:t>
            </a:r>
            <a:endParaRPr lang="en-US" altLang="zh-CN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德指出，</a:t>
            </a:r>
            <a:r>
              <a:rPr lang="zh-TW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救恩是上帝的恩典，是祂白白給予人類的禮物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。這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救贖並不是透過善功，而是單單藉</a:t>
            </a:r>
            <a:r>
              <a:rPr lang="zh-TW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信靠耶穌基督作為救贖者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而獲得的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36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聖經</a:t>
            </a:r>
            <a:r>
              <a:rPr lang="en-US" altLang="zh-TW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r>
              <a:rPr lang="zh-TW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是上帝啟示的唯一來源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，挑戰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羅馬天主教教皇權威，他更指出天主教會強調的等級制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度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</a:t>
            </a:r>
            <a:r>
              <a:rPr lang="zh-TW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顯違反了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新約聖經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中「</a:t>
            </a:r>
            <a:r>
              <a:rPr lang="zh-TW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信徒皆祭司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」的教義。</a:t>
            </a:r>
            <a:endParaRPr lang="en-US" altLang="zh-CN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92" t="10483" r="50775" b="13209"/>
          <a:stretch/>
        </p:blipFill>
        <p:spPr>
          <a:xfrm>
            <a:off x="9406572" y="1"/>
            <a:ext cx="2785427" cy="281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06" y="208169"/>
            <a:ext cx="9404723" cy="886984"/>
          </a:xfrm>
        </p:spPr>
        <p:txBody>
          <a:bodyPr/>
          <a:lstStyle/>
          <a:p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加拉</a:t>
            </a:r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太書 </a:t>
            </a:r>
            <a:r>
              <a:rPr lang="en-US" altLang="zh-CN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1-5 &amp; 11-12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07" y="1095153"/>
            <a:ext cx="11411210" cy="5518298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知的加拉太人哪、耶穌基督釘十字架、已經活畫在你們眼前、誰又迷惑了你們呢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？我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只要問你們這一件、你們受了聖靈、是因行律法呢、是因聽信福音呢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 你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們既靠聖靈入門、如今還靠肉身成全麼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？你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們是這樣的無知麼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？你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們受苦如此之多、都是徒然的麼．難道果真是徒然的麼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r>
              <a:rPr lang="en-US" altLang="zh-TW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那賜給你們聖靈、又在你們中間行異能的、是因你們行律法呢、是因你們聽	信福音呢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CN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1-5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TW" sz="3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有一個人靠著律法在　神面前稱義、這是明顯的．因為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經上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說、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義人必因信得生。</a:t>
            </a:r>
            <a:r>
              <a:rPr lang="en-US" altLang="zh-TW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</a:t>
            </a:r>
            <a:r>
              <a:rPr lang="en-US" altLang="zh-TW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只說、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行這些事的、就必因此活著。</a:t>
            </a:r>
            <a:r>
              <a:rPr lang="en-US" altLang="zh-TW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CN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11-12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4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754913"/>
            <a:ext cx="10909004" cy="5536018"/>
          </a:xfrm>
        </p:spPr>
        <p:txBody>
          <a:bodyPr>
            <a:normAutofit/>
          </a:bodyPr>
          <a:lstStyle/>
          <a:p>
            <a:r>
              <a:rPr lang="zh-TW" altLang="en-US" sz="33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沒有一個人靠著律法在　神面前稱義、這是明顯</a:t>
            </a:r>
            <a:r>
              <a:rPr lang="zh-TW" altLang="en-US" sz="33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endParaRPr lang="en-US" altLang="zh-TW" sz="3300" b="1" dirty="0" smtClean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33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3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義人</a:t>
            </a:r>
            <a:r>
              <a:rPr lang="zh-TW" altLang="en-US" sz="33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</a:t>
            </a:r>
            <a:r>
              <a:rPr lang="en-US" altLang="zh-CN" sz="33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3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因信</a:t>
            </a:r>
            <a:r>
              <a:rPr lang="en-US" altLang="zh-CN" sz="33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				</a:t>
            </a:r>
            <a:r>
              <a:rPr lang="zh-TW" altLang="en-US" sz="33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得</a:t>
            </a:r>
            <a:r>
              <a:rPr lang="en-US" altLang="zh-CN" sz="33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3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</a:t>
            </a:r>
            <a:r>
              <a:rPr lang="en-US" altLang="zh-CN" sz="33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				</a:t>
            </a:r>
            <a:r>
              <a:rPr lang="zh-CN" altLang="en-US" sz="28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（哈</a:t>
            </a:r>
            <a:r>
              <a:rPr lang="en-US" altLang="zh-CN" sz="28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CN" altLang="en-US" sz="28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28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lang="zh-CN" altLang="en-US" sz="2800" b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下）</a:t>
            </a:r>
            <a:endParaRPr lang="en-US" altLang="zh-TW" sz="2800" b="1" dirty="0" smtClean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3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行這些</a:t>
            </a:r>
            <a:r>
              <a:rPr lang="zh-TW" altLang="en-US" sz="33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</a:t>
            </a:r>
            <a:r>
              <a:rPr lang="zh-CN" altLang="en-US" sz="33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（律法）</a:t>
            </a:r>
            <a:r>
              <a:rPr lang="zh-TW" altLang="en-US" sz="33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en-US" altLang="zh-TW" sz="33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</a:t>
            </a:r>
            <a:r>
              <a:rPr lang="zh-TW" altLang="en-US" sz="33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</a:t>
            </a:r>
            <a:r>
              <a:rPr lang="zh-TW" altLang="en-US" sz="33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必因</a:t>
            </a:r>
            <a:r>
              <a:rPr lang="zh-TW" altLang="en-US" sz="33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此</a:t>
            </a:r>
            <a:r>
              <a:rPr lang="en-US" altLang="zh-CN" sz="33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3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活著</a:t>
            </a:r>
            <a:r>
              <a:rPr lang="en-US" altLang="zh-CN" sz="33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28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（利</a:t>
            </a:r>
            <a:r>
              <a:rPr lang="en-US" altLang="zh-CN" sz="28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</a:t>
            </a:r>
            <a:r>
              <a:rPr lang="zh-CN" altLang="en-US" sz="28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28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CN" altLang="en-US" sz="2800" b="1" dirty="0" smtClean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altLang="zh-CN" sz="2800" b="1" dirty="0" smtClean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lvl="1" indent="0">
              <a:buNone/>
            </a:pPr>
            <a:endParaRPr lang="en-US" sz="3300" b="1" dirty="0">
              <a:solidFill>
                <a:prstClr val="white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3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律法原不本乎信</a:t>
            </a:r>
            <a:endParaRPr lang="en-US" sz="33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28121" y="1265274"/>
            <a:ext cx="1648046" cy="137160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56660" y="3242930"/>
            <a:ext cx="1148317" cy="65921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226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26" y="221474"/>
            <a:ext cx="9647274" cy="903269"/>
          </a:xfrm>
        </p:spPr>
        <p:txBody>
          <a:bodyPr>
            <a:noAutofit/>
          </a:bodyPr>
          <a:lstStyle/>
          <a:p>
            <a:r>
              <a:rPr lang="zh-CN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路德的</a:t>
            </a:r>
            <a:r>
              <a:rPr lang="zh-CN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掙扎</a:t>
            </a:r>
            <a:endParaRPr lang="en-US" sz="4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124744"/>
            <a:ext cx="9877646" cy="5400600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作為一位修道士，我雖然活得無可指責，我還是覺得我是個罪人，在神面前沒有一顆平安的良知，我也不能相信我的行為已經滿足祂的心，因此我不但不愛這位公義的神，我還怨恨祂</a:t>
            </a:r>
            <a:r>
              <a:rPr 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… </a:t>
            </a:r>
            <a:r>
              <a:rPr lang="zh-CN" altLang="en-US" sz="3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我絕望的努力要明白到底保羅在這節經文裡說的是什麼？</a:t>
            </a:r>
            <a:endParaRPr lang="en-US" altLang="zh-CN" sz="36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CN" sz="3200" b="1" i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200" b="1" i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</a:t>
            </a:r>
            <a:r>
              <a:rPr lang="zh-TW" altLang="en-US" sz="3200" b="1" i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為神的義正在這福音上顯明出來，這義是本於信以至於信，如經上所記：「義人必因信得生。</a:t>
            </a:r>
            <a:r>
              <a:rPr lang="zh-TW" altLang="en-US" sz="3200" b="1" i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lang="en-US" altLang="zh-TW" sz="3200" b="1" i="1" dirty="0" smtClean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3200" b="1" i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（羅馬書</a:t>
            </a:r>
            <a:r>
              <a:rPr lang="en-US" altLang="zh-CN" sz="3200" b="1" i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CN" altLang="en-US" sz="3200" b="1" i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3200" b="1" i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17</a:t>
            </a:r>
            <a:r>
              <a:rPr lang="zh-CN" altLang="en-US" sz="3200" b="1" i="1" dirty="0" smtClean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en-US" sz="3200" b="1" i="1" dirty="0" smtClean="0">
              <a:solidFill>
                <a:schemeClr val="accent3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4" y="212325"/>
            <a:ext cx="9636642" cy="576064"/>
          </a:xfrm>
        </p:spPr>
        <p:txBody>
          <a:bodyPr>
            <a:noAutofit/>
          </a:bodyPr>
          <a:lstStyle/>
          <a:p>
            <a:r>
              <a:rPr lang="zh-CN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路德的</a:t>
            </a:r>
            <a:r>
              <a:rPr lang="zh-CN" altLang="en-US" sz="4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发现</a:t>
            </a:r>
            <a:endParaRPr lang="en-US" sz="4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4" y="978195"/>
            <a:ext cx="11025963" cy="587980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最後我每天早晚默想這幾個字的關係，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神的義正在這福音上顯明出來</a:t>
            </a:r>
            <a:r>
              <a:rPr lang="en-US" altLang="zh-CN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我開始明白</a:t>
            </a:r>
            <a:r>
              <a:rPr lang="en-US" altLang="zh-CN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神的義</a:t>
            </a:r>
            <a:r>
              <a:rPr lang="en-US" altLang="zh-CN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是指人憑著</a:t>
            </a:r>
            <a:r>
              <a:rPr lang="en-US" altLang="zh-CN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</a:t>
            </a:r>
            <a:r>
              <a:rPr lang="en-US" altLang="zh-CN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</a:t>
            </a:r>
            <a:r>
              <a:rPr lang="en-US" altLang="zh-CN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神的義</a:t>
            </a:r>
            <a:r>
              <a:rPr lang="en-US" altLang="zh-CN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就正在</a:t>
            </a:r>
            <a:r>
              <a:rPr lang="en-US" altLang="zh-CN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</a:t>
            </a:r>
            <a:r>
              <a:rPr lang="en-US" altLang="zh-CN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顯明出來（</a:t>
            </a:r>
            <a:r>
              <a:rPr 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is revealed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）是一個被動語態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，就是說這福音就是</a:t>
            </a:r>
            <a:r>
              <a:rPr lang="en-US" altLang="zh-CN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TW" altLang="en-US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義人必因信得生 </a:t>
            </a:r>
            <a:r>
              <a:rPr lang="en-US" altLang="zh-CN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神因為我們的</a:t>
            </a:r>
            <a:r>
              <a:rPr lang="en-US" altLang="zh-CN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</a:t>
            </a:r>
            <a:r>
              <a:rPr lang="en-US" altLang="zh-CN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，稱我們為義。</a:t>
            </a:r>
            <a:r>
              <a:rPr lang="en-US" altLang="zh-CN" sz="3600" b="1" i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所以罪人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不是靠自己的義得</a:t>
            </a:r>
            <a:r>
              <a:rPr lang="en-US" altLang="zh-CN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稱義</a:t>
            </a:r>
            <a:r>
              <a:rPr lang="en-US" altLang="zh-CN" sz="36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，而是神賜給我們的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，讓我們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『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稱義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』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CN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3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67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76672"/>
            <a:ext cx="9805607" cy="778098"/>
          </a:xfrm>
        </p:spPr>
        <p:txBody>
          <a:bodyPr/>
          <a:lstStyle/>
          <a:p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印證耶穌的話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499191"/>
            <a:ext cx="11227982" cy="4252942"/>
          </a:xfrm>
        </p:spPr>
        <p:txBody>
          <a:bodyPr>
            <a:normAutofit/>
          </a:bodyPr>
          <a:lstStyle/>
          <a:p>
            <a:r>
              <a:rPr lang="zh-TW" altLang="en-US" sz="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眾</a:t>
            </a:r>
            <a:r>
              <a:rPr lang="zh-TW" altLang="en-US" sz="3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人問他說、我們當行甚麼、纔算作　神的工呢。</a:t>
            </a:r>
          </a:p>
          <a:p>
            <a:r>
              <a:rPr lang="zh-TW" altLang="en-US" sz="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</a:t>
            </a:r>
            <a:r>
              <a:rPr lang="zh-TW" altLang="en-US" sz="3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穌回答說、</a:t>
            </a:r>
            <a:r>
              <a:rPr lang="zh-TW" altLang="en-US" sz="3800" b="1" dirty="0">
                <a:solidFill>
                  <a:schemeClr val="accent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　神所差來的、這就是作　神的工</a:t>
            </a:r>
            <a:r>
              <a:rPr lang="zh-TW" altLang="en-US" sz="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zh-CN" altLang="en-US" sz="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（約翰福音 </a:t>
            </a:r>
            <a:r>
              <a:rPr lang="en-US" altLang="zh-CN" sz="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zh-CN" altLang="en-US" sz="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sz="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28-29</a:t>
            </a:r>
            <a:r>
              <a:rPr lang="zh-CN" altLang="en-US" sz="3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endParaRPr lang="zh-TW" altLang="en-US" sz="3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851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06" y="208169"/>
            <a:ext cx="9404723" cy="886984"/>
          </a:xfrm>
        </p:spPr>
        <p:txBody>
          <a:bodyPr/>
          <a:lstStyle/>
          <a:p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加拉</a:t>
            </a:r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太書 </a:t>
            </a:r>
            <a:r>
              <a:rPr lang="en-US" altLang="zh-CN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CN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</a:t>
            </a:r>
            <a:r>
              <a:rPr lang="en-US" altLang="zh-CN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1-5</a:t>
            </a:r>
            <a:endParaRPr 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07" y="1095153"/>
            <a:ext cx="11411210" cy="5518298"/>
          </a:xfrm>
        </p:spPr>
        <p:txBody>
          <a:bodyPr>
            <a:normAutofit/>
          </a:bodyPr>
          <a:lstStyle/>
          <a:p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知的加拉太人哪、耶穌基督釘十字架、已經活畫在你們眼前、誰又迷惑了你們呢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sz="3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031875" indent="-1031875">
              <a:buNone/>
            </a:pP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CN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只要問你們這一件、你們受了聖靈、是因行律法呢、是因聽信福音呢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 </a:t>
            </a:r>
            <a:endParaRPr lang="en-US" altLang="zh-TW" sz="3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CN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們既靠聖靈入門、如今還靠肉身成全麼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sz="3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CN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們是這樣的無知麼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sz="3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CN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們受苦如此之多、都是徒然的麼．難道果真是徒然的麼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r>
              <a:rPr lang="en-US" altLang="zh-TW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3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031875" indent="-979488">
              <a:buNone/>
            </a:pP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CN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CN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賜給你們聖靈、又在你們中間行異能的、是因你們行律法呢、是因你們聽	信福音呢</a:t>
            </a:r>
            <a:r>
              <a:rPr lang="zh-TW" altLang="en-US" sz="3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endParaRPr lang="en-US" altLang="zh-TW" sz="3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30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56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1283</TotalTime>
  <Words>1169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KaiTi</vt:lpstr>
      <vt:lpstr>Microsoft JhengHei</vt:lpstr>
      <vt:lpstr>Microsoft YaHei</vt:lpstr>
      <vt:lpstr>新細明體</vt:lpstr>
      <vt:lpstr>Arial</vt:lpstr>
      <vt:lpstr>Century Gothic</vt:lpstr>
      <vt:lpstr>Times New Roman</vt:lpstr>
      <vt:lpstr>Wingdings 3</vt:lpstr>
      <vt:lpstr>Ion</vt:lpstr>
      <vt:lpstr>因信稱義</vt:lpstr>
      <vt:lpstr>宗教改革500年 (I)</vt:lpstr>
      <vt:lpstr>宗教改革500年(II)</vt:lpstr>
      <vt:lpstr>加拉太書 3：1-5 &amp; 11-12</vt:lpstr>
      <vt:lpstr>PowerPoint Presentation</vt:lpstr>
      <vt:lpstr>路德的掙扎</vt:lpstr>
      <vt:lpstr>路德的发现</vt:lpstr>
      <vt:lpstr>印證耶穌的話</vt:lpstr>
      <vt:lpstr>加拉太書 3：1-5</vt:lpstr>
      <vt:lpstr>因信称义的『信』</vt:lpstr>
      <vt:lpstr>由愛行善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因信稱義</dc:title>
  <dc:creator>Lou Yang</dc:creator>
  <cp:lastModifiedBy>Lou Yang</cp:lastModifiedBy>
  <cp:revision>40</cp:revision>
  <dcterms:created xsi:type="dcterms:W3CDTF">2017-11-04T08:50:02Z</dcterms:created>
  <dcterms:modified xsi:type="dcterms:W3CDTF">2017-11-05T09:51:35Z</dcterms:modified>
</cp:coreProperties>
</file>