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FF"/>
    <a:srgbClr val="FFFF99"/>
    <a:srgbClr val="E4FEE4"/>
    <a:srgbClr val="FDF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30" autoAdjust="0"/>
    <p:restoredTop sz="94660"/>
  </p:normalViewPr>
  <p:slideViewPr>
    <p:cSldViewPr>
      <p:cViewPr varScale="1">
        <p:scale>
          <a:sx n="69" d="100"/>
          <a:sy n="69" d="100"/>
        </p:scale>
        <p:origin x="67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0412A78D-0B66-478A-9636-1EA0E50BC3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490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3F5F3951-E6D8-4325-9B14-8E889D68F37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882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4597D2B-3E24-4B6E-968C-4CCDE40CE433}" type="slidenum">
              <a:rPr lang="zh-TW" altLang="en-US" smtClean="0">
                <a:latin typeface="Times New Roman" pitchFamily="18" charset="0"/>
              </a:rPr>
              <a:pPr eaLnBrk="1" hangingPunct="1"/>
              <a:t>1</a:t>
            </a:fld>
            <a:endParaRPr lang="en-US" altLang="zh-TW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2A1C46A8-249D-4727-9E83-BA8E3C0002E0}" type="slidenum">
              <a:rPr lang="zh-TW" altLang="en-US" smtClean="0">
                <a:latin typeface="Times New Roman" pitchFamily="18" charset="0"/>
              </a:rPr>
              <a:pPr eaLnBrk="1" hangingPunct="1"/>
              <a:t>2</a:t>
            </a:fld>
            <a:endParaRPr lang="en-US" altLang="zh-TW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528566DD-5A57-45C2-B47C-06AD4D4CE313}" type="slidenum">
              <a:rPr lang="zh-TW" altLang="en-US" smtClean="0">
                <a:latin typeface="Times New Roman" pitchFamily="18" charset="0"/>
              </a:rPr>
              <a:pPr eaLnBrk="1" hangingPunct="1"/>
              <a:t>4</a:t>
            </a:fld>
            <a:endParaRPr lang="en-US" altLang="zh-TW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50B8AB58-EAAA-428A-9AF9-F05E91700614}" type="slidenum">
              <a:rPr lang="zh-TW" altLang="en-US" smtClean="0">
                <a:latin typeface="Times New Roman" pitchFamily="18" charset="0"/>
              </a:rPr>
              <a:pPr eaLnBrk="1" hangingPunct="1"/>
              <a:t>6</a:t>
            </a:fld>
            <a:endParaRPr lang="en-US" altLang="zh-TW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EA5F19E6-7A50-4FC0-9D9B-9FCFE9DD693C}" type="slidenum">
              <a:rPr lang="zh-TW" altLang="en-US" smtClean="0">
                <a:latin typeface="Times New Roman" pitchFamily="18" charset="0"/>
              </a:rPr>
              <a:pPr eaLnBrk="1" hangingPunct="1"/>
              <a:t>8</a:t>
            </a:fld>
            <a:endParaRPr lang="en-US" altLang="zh-TW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TW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ED0B63-5397-4A21-A584-08F6AE4938A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37117-3023-4D02-A46E-6F8DCBF5C4AF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224C9-A525-422F-839A-78241671471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B487-5C6D-4446-9A60-F17CB7C8512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913B2-7A64-4C5F-BDF6-33FB38D9FD7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B6567-1B1C-479E-9133-883A93C0136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AB592-DE1F-4192-82C5-1B91B35128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AB47F-0A16-4EDA-9A50-2AFAF73E44D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8632B-DA2F-4C48-8CD0-7671CECB464D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TW"/>
              <a:t>Click to edit Master text styles</a:t>
            </a:r>
          </a:p>
          <a:p>
            <a:pPr lvl="1" eaLnBrk="1" latinLnBrk="0" hangingPunct="1"/>
            <a:r>
              <a:rPr lang="en-US" altLang="zh-TW"/>
              <a:t>Second level</a:t>
            </a:r>
          </a:p>
          <a:p>
            <a:pPr lvl="2" eaLnBrk="1" latinLnBrk="0" hangingPunct="1"/>
            <a:r>
              <a:rPr lang="en-US" altLang="zh-TW"/>
              <a:t>Third level</a:t>
            </a:r>
          </a:p>
          <a:p>
            <a:pPr lvl="3" eaLnBrk="1" latinLnBrk="0" hangingPunct="1"/>
            <a:r>
              <a:rPr lang="en-US" altLang="zh-TW"/>
              <a:t>Fourth level</a:t>
            </a:r>
          </a:p>
          <a:p>
            <a:pPr lvl="4" eaLnBrk="1" latinLnBrk="0" hangingPunct="1"/>
            <a:r>
              <a:rPr lang="en-US" altLang="zh-TW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D7D19-BA61-42CF-BCB5-5D566B862AD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TW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TW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9001CD4-D64E-484D-85BF-C4B402E3219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TW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/>
              <a:t>Click to edit Master text styles</a:t>
            </a:r>
          </a:p>
          <a:p>
            <a:pPr lvl="1" eaLnBrk="1" latinLnBrk="0" hangingPunct="1"/>
            <a:r>
              <a:rPr kumimoji="0" lang="en-US" altLang="zh-TW"/>
              <a:t>Second level</a:t>
            </a:r>
          </a:p>
          <a:p>
            <a:pPr lvl="2" eaLnBrk="1" latinLnBrk="0" hangingPunct="1"/>
            <a:r>
              <a:rPr kumimoji="0" lang="en-US" altLang="zh-TW"/>
              <a:t>Third level</a:t>
            </a:r>
          </a:p>
          <a:p>
            <a:pPr lvl="3" eaLnBrk="1" latinLnBrk="0" hangingPunct="1"/>
            <a:r>
              <a:rPr kumimoji="0" lang="en-US" altLang="zh-TW"/>
              <a:t>Fourth level</a:t>
            </a:r>
          </a:p>
          <a:p>
            <a:pPr lvl="4" eaLnBrk="1" latinLnBrk="0" hangingPunct="1"/>
            <a:r>
              <a:rPr kumimoji="0" lang="en-US" altLang="zh-TW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12891F-5D26-470B-9B4E-70F9639189B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8229600" cy="2087562"/>
          </a:xfrm>
        </p:spPr>
        <p:txBody>
          <a:bodyPr/>
          <a:lstStyle/>
          <a:p>
            <a:pPr algn="ctr" eaLnBrk="1" hangingPunct="1"/>
            <a:r>
              <a:rPr kumimoji="1" lang="zh-TW" altLang="en-US" sz="8000" b="0" dirty="0"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不斷成長的生命</a:t>
            </a:r>
            <a:endParaRPr lang="en-US" altLang="zh-TW" sz="5400" b="0" i="1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429000"/>
            <a:ext cx="6400800" cy="316778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zh-TW" altLang="en-US" sz="54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彼得後書</a:t>
            </a:r>
            <a:r>
              <a:rPr lang="zh-TW" altLang="en-US" sz="5400" i="1" dirty="0">
                <a:solidFill>
                  <a:srgbClr val="FF0000"/>
                </a:solidFill>
                <a:latin typeface="Times New Roman" pitchFamily="18" charset="0"/>
                <a:ea typeface="華康隸書體W5" pitchFamily="49" charset="-120"/>
                <a:cs typeface="Times New Roman" pitchFamily="18" charset="0"/>
              </a:rPr>
              <a:t> </a:t>
            </a:r>
            <a:r>
              <a:rPr lang="en-US" altLang="zh-TW" sz="54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1:3-11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>
              <a:ea typeface="新細明體" pitchFamily="18" charset="-12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zh-TW" altLang="en-US" sz="480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莊祖鯤  牧師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349500"/>
            <a:ext cx="7643812" cy="4103688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 </a:t>
            </a:r>
            <a:r>
              <a:rPr lang="zh-TW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神的恩賜 </a:t>
            </a: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(1:3-4)</a:t>
            </a:r>
            <a:endParaRPr lang="zh-TW" altLang="en-US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</a:t>
            </a:r>
            <a:endParaRPr lang="en-US" altLang="zh-TW" sz="4400" i="1" dirty="0">
              <a:solidFill>
                <a:srgbClr val="00CCFF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 </a:t>
            </a:r>
            <a:r>
              <a:rPr lang="zh-TW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信徒的責任</a:t>
            </a: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(1:5-8)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 </a:t>
            </a:r>
            <a:r>
              <a:rPr lang="zh-TW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成長與得救的確據</a:t>
            </a:r>
            <a:r>
              <a:rPr lang="en-US" altLang="zh-TW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(1:9-11)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5827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  <a:cs typeface="Times New Roman" pitchFamily="18" charset="0"/>
              </a:rPr>
              <a:t>彼得後書</a:t>
            </a:r>
            <a:r>
              <a:rPr lang="zh-TW" altLang="en-US" sz="6000" b="0" dirty="0">
                <a:solidFill>
                  <a:schemeClr val="tx1"/>
                </a:solidFill>
                <a:effectLst/>
                <a:latin typeface="Times New Roman" pitchFamily="18" charset="0"/>
                <a:ea typeface="華康隸書體W5" pitchFamily="49" charset="-120"/>
                <a:cs typeface="Times New Roman" pitchFamily="18" charset="0"/>
              </a:rPr>
              <a:t> </a:t>
            </a:r>
            <a:r>
              <a:rPr lang="en-US" altLang="zh-TW" sz="6000" b="0" dirty="0"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1:3-11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  <p:bldP spid="153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   神的大能─因為我們</a:t>
            </a:r>
            <a:r>
              <a:rPr lang="zh-TW" altLang="en-US" sz="40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認識</a:t>
            </a:r>
            <a:r>
              <a:rPr lang="zh-TW" altLang="en-US" sz="4000" dirty="0">
                <a:latin typeface="DFKai-SB" pitchFamily="65" charset="-120"/>
                <a:ea typeface="DFKai-SB" pitchFamily="65" charset="-120"/>
              </a:rPr>
              <a:t>那用自己榮耀和美德召我們的主─已經賜給我們關乎生命和過敬虔生活所需的一切。因此，祂已將那又寶貴又極大的應許賜給我們，使我們既得以脫離這世上從情慾導致的敗壞，又得以有份於神的性情之中。</a:t>
            </a:r>
            <a:endParaRPr lang="en-US" altLang="zh-TW" sz="40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神的恩賜 </a:t>
            </a:r>
            <a:r>
              <a:rPr lang="en-US" altLang="zh-TW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(1:3-4)</a:t>
            </a:r>
            <a:endParaRPr lang="zh-TW" altLang="en-US" sz="6000" b="0" dirty="0">
              <a:solidFill>
                <a:schemeClr val="tx1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425184" cy="446405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神已將我們過敬虔生活所需的一切─包括能力、生命及原則─賜給所有認識神的人。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這「</a:t>
            </a:r>
            <a:r>
              <a:rPr lang="zh-TW" altLang="en-US" sz="32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認識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」不僅是知識性的「知道」，而是與神建立親密的、個人的關係。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神的應許就是我們能</a:t>
            </a:r>
            <a:r>
              <a:rPr lang="zh-TW" altLang="en-US" sz="32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有分於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祂的性情</a:t>
            </a:r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即我們得以</a:t>
            </a:r>
            <a:r>
              <a:rPr lang="zh-TW" altLang="en-US" sz="32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分享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神的生命</a:t>
            </a:r>
            <a:r>
              <a:rPr lang="en-US" altLang="zh-TW" sz="32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，這是極大的恩賜。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「分享」</a:t>
            </a:r>
            <a:r>
              <a:rPr lang="en-US" altLang="zh-TW" sz="32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(participate)</a:t>
            </a:r>
            <a:r>
              <a:rPr lang="zh-TW" altLang="en-US" sz="3200" dirty="0">
                <a:latin typeface="DFKai-SB" pitchFamily="65" charset="-120"/>
                <a:ea typeface="DFKai-SB" pitchFamily="65" charset="-120"/>
              </a:rPr>
              <a:t>神的性情，彷彿果樹以「接枝」的技術，將另一種果樹的枝條移植到樹幹上，就能結出佳美的果實來。 </a:t>
            </a:r>
            <a:endParaRPr lang="en-US" altLang="zh-TW" sz="32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5446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神的恩賜 </a:t>
            </a:r>
            <a:r>
              <a:rPr lang="en-US" altLang="zh-TW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(1:3-4)</a:t>
            </a:r>
            <a:endParaRPr lang="zh-TW" altLang="en-US" sz="6000" b="0" i="1" dirty="0">
              <a:solidFill>
                <a:schemeClr val="tx1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  <p:bldP spid="378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82362" y="1340768"/>
            <a:ext cx="8507288" cy="49974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     正因這緣故，你們要分外的殷勤：有了信心，又要加上德行；有了德行，又要加上知識；有了知識，又要加上節制；有了節制，又要加上忍耐；有了忍耐，又要加上敬虔；有了敬虔，又要加上</a:t>
            </a:r>
            <a:r>
              <a:rPr lang="zh-TW" altLang="en-US" sz="3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弟兄之愛</a:t>
            </a:r>
            <a:r>
              <a:rPr lang="en-US" altLang="zh-TW" sz="3600" dirty="0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600" i="1" dirty="0" err="1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philadelphia</a:t>
            </a:r>
            <a:r>
              <a:rPr lang="en-US" altLang="zh-TW" sz="3600" dirty="0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；有了弟兄之愛，又要加上</a:t>
            </a:r>
            <a:r>
              <a:rPr lang="zh-TW" altLang="en-US" sz="3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神聖之愛</a:t>
            </a:r>
            <a:r>
              <a:rPr lang="en-US" altLang="zh-TW" sz="3600" dirty="0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(</a:t>
            </a:r>
            <a:r>
              <a:rPr lang="en-US" altLang="zh-TW" sz="3600" i="1" dirty="0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agape</a:t>
            </a:r>
            <a:r>
              <a:rPr lang="en-US" altLang="zh-TW" sz="3600" dirty="0">
                <a:solidFill>
                  <a:srgbClr val="FF0000"/>
                </a:solidFill>
                <a:latin typeface="Constantia" panose="02030602050306030303" pitchFamily="18" charset="0"/>
                <a:ea typeface="DFKai-SB" panose="03000509000000000000" pitchFamily="65" charset="-120"/>
              </a:rPr>
              <a:t>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。你們若在這些事上豐豐滿滿的，就必不會在認識我們主耶穌基督上閒懶不結果子了。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信徒的責任</a:t>
            </a:r>
            <a:r>
              <a:rPr lang="en-US" altLang="zh-TW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(1:5-8)</a:t>
            </a:r>
            <a:endParaRPr lang="zh-TW" altLang="en-US" sz="6000" b="0" dirty="0">
              <a:solidFill>
                <a:schemeClr val="tx1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rmAutofit/>
          </a:bodyPr>
          <a:lstStyle/>
          <a:p>
            <a:pPr eaLnBrk="1" hangingPunct="1">
              <a:buClrTx/>
              <a:buSzPct val="75000"/>
              <a:buFont typeface="Wingdings" pitchFamily="2" charset="2"/>
              <a:buChar char="Ø"/>
            </a:pPr>
            <a:r>
              <a:rPr lang="zh-TW" altLang="en-US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我們需要分外「殷勤」地追求長進</a:t>
            </a:r>
            <a:r>
              <a:rPr lang="zh-TW" altLang="en-US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，</a:t>
            </a:r>
            <a:r>
              <a:rPr lang="zh-TW" altLang="en-US" sz="3600" dirty="0">
                <a:solidFill>
                  <a:srgbClr val="FDFDE5"/>
                </a:solidFill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，</a:t>
            </a:r>
            <a:r>
              <a:rPr lang="zh-TW" altLang="en-US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以免暴殄「天物」。</a:t>
            </a:r>
            <a:endParaRPr lang="en-US" altLang="zh-TW" sz="3600" i="1" dirty="0">
              <a:solidFill>
                <a:srgbClr val="00CCFF"/>
              </a:solidFill>
              <a:effectLst/>
              <a:latin typeface="Baskerville Old Face" panose="02020602080505020303" pitchFamily="18" charset="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buClrTx/>
              <a:buSzPct val="75000"/>
              <a:buFont typeface="Wingdings" pitchFamily="2" charset="2"/>
              <a:buChar char="Ø"/>
            </a:pPr>
            <a:r>
              <a:rPr lang="zh-TW" altLang="en-US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這八種美德是以「信心」為始，而以「神聖之愛」</a:t>
            </a:r>
            <a:r>
              <a:rPr lang="en-US" altLang="zh-TW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(</a:t>
            </a:r>
            <a:r>
              <a:rPr lang="en-US" altLang="zh-TW" sz="3600" i="1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agape</a:t>
            </a:r>
            <a:r>
              <a:rPr lang="en-US" altLang="zh-TW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)</a:t>
            </a:r>
            <a:r>
              <a:rPr lang="zh-TW" altLang="en-US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為終。</a:t>
            </a:r>
            <a:r>
              <a:rPr lang="zh-TW" altLang="en-US" sz="3600" dirty="0">
                <a:solidFill>
                  <a:srgbClr val="FDFDE5"/>
                </a:solidFill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這八樣全</a:t>
            </a:r>
          </a:p>
          <a:p>
            <a:pPr eaLnBrk="1" hangingPunct="1">
              <a:buClrTx/>
              <a:buSzPct val="75000"/>
              <a:buFont typeface="Wingdings" pitchFamily="2" charset="2"/>
              <a:buChar char="Ø"/>
            </a:pPr>
            <a:r>
              <a:rPr lang="zh-TW" altLang="en-US" sz="3600" dirty="0">
                <a:effectLst/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「知識」是屬靈生命成長的關鍵</a:t>
            </a:r>
            <a:endParaRPr lang="en-US" altLang="zh-TW" sz="3600" dirty="0">
              <a:effectLst/>
              <a:latin typeface="Baskerville Old Face" panose="02020602080505020303" pitchFamily="18" charset="0"/>
              <a:ea typeface="DFKai-SB" panose="03000509000000000000" pitchFamily="65" charset="-120"/>
              <a:cs typeface="Times New Roman" pitchFamily="18" charset="0"/>
            </a:endParaRPr>
          </a:p>
          <a:p>
            <a:pPr eaLnBrk="1" hangingPunct="1">
              <a:buClrTx/>
              <a:buSzPct val="75000"/>
              <a:buFont typeface="Wingdings" pitchFamily="2" charset="2"/>
              <a:buChar char="Ø"/>
            </a:pPr>
            <a:r>
              <a:rPr lang="zh-TW" altLang="en-US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「節制、忍耐和敬虔」都需要「修剪」的工作，唯有經過修剪，生命才會豐盛</a:t>
            </a:r>
            <a:r>
              <a:rPr lang="en-US" altLang="zh-TW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(</a:t>
            </a:r>
            <a:r>
              <a:rPr lang="zh-TW" altLang="en-US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約</a:t>
            </a:r>
            <a:r>
              <a:rPr lang="en-US" altLang="zh-TW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15:2)</a:t>
            </a:r>
            <a:r>
              <a:rPr lang="zh-TW" altLang="en-US" sz="3600" dirty="0">
                <a:latin typeface="Baskerville Old Face" panose="02020602080505020303" pitchFamily="18" charset="0"/>
                <a:ea typeface="DFKai-SB" panose="03000509000000000000" pitchFamily="65" charset="-120"/>
                <a:cs typeface="Times New Roman" pitchFamily="18" charset="0"/>
              </a:rPr>
              <a:t>。</a:t>
            </a:r>
            <a:endParaRPr lang="en-US" altLang="zh-TW" sz="3600" dirty="0">
              <a:effectLst/>
              <a:latin typeface="Baskerville Old Face" panose="02020602080505020303" pitchFamily="18" charset="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91513" cy="1008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信徒的責任</a:t>
            </a:r>
            <a:endParaRPr lang="en-US" altLang="zh-TW" sz="6000" b="0" i="1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     人若沒有這幾樣，就是瞎眼或近視的，忘了他以前的罪已經被潔淨了。所以，弟兄們！應當更加殷勤，使你們所蒙的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恩召和揀選確定不變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。你們若這麼作，就會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永不失喪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。如此，你們就可以豐豐富富地進入我們主救主耶穌基督永遠的國度裡。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6632"/>
            <a:ext cx="8642350" cy="11398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成長與得救的確據</a:t>
            </a:r>
            <a:r>
              <a:rPr lang="en-US" altLang="zh-TW" sz="5400" b="0" dirty="0">
                <a:solidFill>
                  <a:schemeClr val="tx1"/>
                </a:solidFill>
                <a:effectLst/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(1:9-11)</a:t>
            </a:r>
            <a:endParaRPr lang="zh-TW" altLang="en-US" sz="5400" b="0" dirty="0">
              <a:solidFill>
                <a:schemeClr val="tx1"/>
              </a:solidFill>
              <a:effectLst/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24862" cy="532923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真正認識神的人，必然在他屬靈的生命和品格上顯示出來。</a:t>
            </a:r>
          </a:p>
          <a:p>
            <a:pPr eaLnBrk="1" hangingPunct="1"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「一次得救，永遠得救」的爭論容易將我們導入誤區，使我們的焦點集中在那過去、一次性的信仰經歷上，而忽略了其後續的「果子」才是關鍵。</a:t>
            </a:r>
          </a:p>
          <a:p>
            <a:pPr eaLnBrk="1" hangingPunct="1">
              <a:buClr>
                <a:schemeClr val="tx1"/>
              </a:buClr>
              <a:buSzPct val="75000"/>
              <a:buFont typeface="Wingdings" pitchFamily="2" charset="2"/>
              <a:buChar char="Ø"/>
              <a:defRPr/>
            </a:pPr>
            <a:r>
              <a:rPr lang="zh-TW" altLang="en-US" sz="36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一個不斷成長中的生命，就是我們已經「得拯救、蒙重生」的明證和確據。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 </a:t>
            </a:r>
            <a:endParaRPr lang="en-US" altLang="zh-TW" sz="3600" dirty="0">
              <a:solidFill>
                <a:srgbClr val="00CC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84275"/>
          </a:xfrm>
        </p:spPr>
        <p:txBody>
          <a:bodyPr/>
          <a:lstStyle/>
          <a:p>
            <a:pPr algn="ctr" eaLnBrk="1" hangingPunct="1"/>
            <a:r>
              <a:rPr lang="zh-TW" altLang="en-US" sz="6000" b="0" dirty="0"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</a:rPr>
              <a:t>成長與得救的確據</a:t>
            </a:r>
            <a:endParaRPr lang="en-US" altLang="zh-TW" sz="6000" b="0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  <p:bldP spid="440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459</TotalTime>
  <Words>627</Words>
  <Application>Microsoft Office PowerPoint</Application>
  <PresentationFormat>On-screen Show (4:3)</PresentationFormat>
  <Paragraphs>39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DFKai-SB</vt:lpstr>
      <vt:lpstr>微軟正黑體</vt:lpstr>
      <vt:lpstr>新細明體</vt:lpstr>
      <vt:lpstr>華康隸書體W5</vt:lpstr>
      <vt:lpstr>Arial</vt:lpstr>
      <vt:lpstr>Baskerville Old Face</vt:lpstr>
      <vt:lpstr>Constantia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不斷成長的生命</vt:lpstr>
      <vt:lpstr>彼得後書 1:3-11</vt:lpstr>
      <vt:lpstr>神的恩賜 (1:3-4)</vt:lpstr>
      <vt:lpstr>神的恩賜 (1:3-4)</vt:lpstr>
      <vt:lpstr>信徒的責任(1:5-8)</vt:lpstr>
      <vt:lpstr>信徒的責任</vt:lpstr>
      <vt:lpstr>成長與得救的確據(1:9-11)</vt:lpstr>
      <vt:lpstr>成長與得救的確據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tkchuang</dc:creator>
  <cp:lastModifiedBy>Tsu-Kung Chuang</cp:lastModifiedBy>
  <cp:revision>32</cp:revision>
  <dcterms:created xsi:type="dcterms:W3CDTF">1601-01-01T00:00:00Z</dcterms:created>
  <dcterms:modified xsi:type="dcterms:W3CDTF">2018-04-03T14:51:00Z</dcterms:modified>
</cp:coreProperties>
</file>