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e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sldIdLst>
    <p:sldId id="260" r:id="rId2"/>
    <p:sldId id="277" r:id="rId3"/>
    <p:sldId id="278" r:id="rId4"/>
    <p:sldId id="257" r:id="rId5"/>
    <p:sldId id="261" r:id="rId6"/>
    <p:sldId id="258" r:id="rId7"/>
    <p:sldId id="262" r:id="rId8"/>
    <p:sldId id="259" r:id="rId9"/>
    <p:sldId id="263" r:id="rId10"/>
    <p:sldId id="274" r:id="rId11"/>
    <p:sldId id="264" r:id="rId12"/>
    <p:sldId id="265" r:id="rId13"/>
    <p:sldId id="275" r:id="rId14"/>
    <p:sldId id="266" r:id="rId15"/>
    <p:sldId id="267" r:id="rId16"/>
    <p:sldId id="276" r:id="rId17"/>
    <p:sldId id="268" r:id="rId18"/>
    <p:sldId id="269" r:id="rId19"/>
    <p:sldId id="270" r:id="rId20"/>
    <p:sldId id="271" r:id="rId21"/>
    <p:sldId id="272" r:id="rId22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Calibri Light" panose="020F0302020204030204" pitchFamily="34" charset="0"/>
      <p:regular r:id="rId27"/>
      <p:italic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55" d="100"/>
          <a:sy n="55" d="100"/>
        </p:scale>
        <p:origin x="641" y="4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5.fntdata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0A688-A083-4AF9-9562-0E0B68005A26}" type="datetimeFigureOut">
              <a:rPr lang="en-US" smtClean="0"/>
              <a:t>7/16/2018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DBC55-059D-43FE-86A1-D5F3BDDA79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4627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0A688-A083-4AF9-9562-0E0B68005A26}" type="datetimeFigureOut">
              <a:rPr lang="en-US" smtClean="0"/>
              <a:t>7/16/2018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DBC55-059D-43FE-86A1-D5F3BDDA79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3786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0A688-A083-4AF9-9562-0E0B68005A26}" type="datetimeFigureOut">
              <a:rPr lang="en-US" smtClean="0"/>
              <a:t>7/16/2018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DBC55-059D-43FE-86A1-D5F3BDDA79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2519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0A688-A083-4AF9-9562-0E0B68005A26}" type="datetimeFigureOut">
              <a:rPr lang="en-US" smtClean="0"/>
              <a:t>7/16/2018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DBC55-059D-43FE-86A1-D5F3BDDA79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5867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0A688-A083-4AF9-9562-0E0B68005A26}" type="datetimeFigureOut">
              <a:rPr lang="en-US" smtClean="0"/>
              <a:t>7/16/2018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DBC55-059D-43FE-86A1-D5F3BDDA79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3223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0A688-A083-4AF9-9562-0E0B68005A26}" type="datetimeFigureOut">
              <a:rPr lang="en-US" smtClean="0"/>
              <a:t>7/16/2018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DBC55-059D-43FE-86A1-D5F3BDDA79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4710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0A688-A083-4AF9-9562-0E0B68005A26}" type="datetimeFigureOut">
              <a:rPr lang="en-US" smtClean="0"/>
              <a:t>7/16/2018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DBC55-059D-43FE-86A1-D5F3BDDA79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3685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0A688-A083-4AF9-9562-0E0B68005A26}" type="datetimeFigureOut">
              <a:rPr lang="en-US" smtClean="0"/>
              <a:t>7/16/2018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DBC55-059D-43FE-86A1-D5F3BDDA79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6838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0A688-A083-4AF9-9562-0E0B68005A26}" type="datetimeFigureOut">
              <a:rPr lang="en-US" smtClean="0"/>
              <a:t>7/16/2018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DBC55-059D-43FE-86A1-D5F3BDDA79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4640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0A688-A083-4AF9-9562-0E0B68005A26}" type="datetimeFigureOut">
              <a:rPr lang="en-US" smtClean="0"/>
              <a:t>7/16/2018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DBC55-059D-43FE-86A1-D5F3BDDA79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453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0A688-A083-4AF9-9562-0E0B68005A26}" type="datetimeFigureOut">
              <a:rPr lang="en-US" smtClean="0"/>
              <a:t>7/16/2018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DBC55-059D-43FE-86A1-D5F3BDDA79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6295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80A688-A083-4AF9-9562-0E0B68005A26}" type="datetimeFigureOut">
              <a:rPr lang="en-US" smtClean="0"/>
              <a:t>7/16/2018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0DBC55-059D-43FE-86A1-D5F3BDDA79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423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112127" y="5006008"/>
            <a:ext cx="4031873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5000" b="1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『</a:t>
            </a:r>
            <a:r>
              <a:rPr lang="zh-TW" altLang="en-US" sz="5000" b="1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福音大使</a:t>
            </a:r>
            <a:r>
              <a:rPr lang="en-US" altLang="zh-TW" sz="5000" b="1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』</a:t>
            </a:r>
            <a:endParaRPr lang="en-US" sz="5000" b="1" dirty="0">
              <a:solidFill>
                <a:srgbClr val="FFFF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987366" y="5867782"/>
            <a:ext cx="22813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600" b="1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(</a:t>
            </a:r>
            <a:r>
              <a:rPr lang="zh-TW" altLang="en-US" sz="3600" b="1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路</a:t>
            </a:r>
            <a:r>
              <a:rPr lang="en-US" altLang="zh-TW" sz="3600" b="1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10:1-11)</a:t>
            </a:r>
            <a:endParaRPr lang="en-US" sz="3600" b="1" dirty="0">
              <a:solidFill>
                <a:srgbClr val="FFFF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3702581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9638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3672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Image result for 福音大使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6735" y="-144463"/>
            <a:ext cx="3829767" cy="359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Image result for making visit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9945" y="160338"/>
            <a:ext cx="3375853" cy="21014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Related 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553" y="3965683"/>
            <a:ext cx="3342187" cy="27384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8" descr="Image result for calling a frie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204" name="Picture 12" descr="Image result for road servic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8213" y="4058143"/>
            <a:ext cx="3987585" cy="26557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972" y="2037917"/>
            <a:ext cx="2996010" cy="22441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9520448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Image result for andrew and pet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95262"/>
            <a:ext cx="4286250" cy="32956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John B. Gough phot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365" y="3605213"/>
            <a:ext cx="2223086" cy="31327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77264" y="6214746"/>
            <a:ext cx="23182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John B. Gough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42504" y="2818210"/>
            <a:ext cx="2868093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彼得、安德烈</a:t>
            </a:r>
            <a:endParaRPr lang="en-US" sz="3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  <p:pic>
        <p:nvPicPr>
          <p:cNvPr id="9222" name="Picture 6" descr="Image result for edward kimball dl mood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5225" y="195261"/>
            <a:ext cx="2416175" cy="31931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956175" y="176211"/>
            <a:ext cx="25099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Edward Kimball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224" name="Picture 8" descr="Image result for old shoestore"/>
          <p:cNvPicPr>
            <a:picLocks noChangeAspect="1" noChangeArrowheads="1"/>
          </p:cNvPicPr>
          <p:nvPr/>
        </p:nvPicPr>
        <p:blipFill>
          <a:blip r:embed="rId5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2845" y="3709179"/>
            <a:ext cx="3880933" cy="29248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 descr="Related imag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9564" y="3540812"/>
            <a:ext cx="3093186" cy="30931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015628" y="3521762"/>
            <a:ext cx="29765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Dwight L Moody</a:t>
            </a:r>
            <a:endParaRPr lang="en-US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11790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2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2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 for altar cal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6691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6691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2484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evangelis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38"/>
          <a:stretch/>
        </p:blipFill>
        <p:spPr bwMode="auto">
          <a:xfrm>
            <a:off x="1" y="1238250"/>
            <a:ext cx="9144000" cy="561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Image result for evangelis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38" b="25880"/>
          <a:stretch/>
        </p:blipFill>
        <p:spPr bwMode="auto">
          <a:xfrm>
            <a:off x="0" y="0"/>
            <a:ext cx="91440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33350" y="204371"/>
            <a:ext cx="8711039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三</a:t>
            </a:r>
            <a:r>
              <a:rPr lang="en-US" altLang="zh-TW" sz="3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. </a:t>
            </a:r>
            <a:r>
              <a:rPr lang="zh-TW" altLang="en-US" sz="3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福音的</a:t>
            </a:r>
            <a:r>
              <a:rPr lang="zh-TW" altLang="en-US" sz="3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工</a:t>
            </a:r>
            <a:r>
              <a:rPr lang="zh-TW" altLang="en-US" sz="3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作</a:t>
            </a:r>
            <a:r>
              <a:rPr lang="en-US" altLang="zh-TW" sz="3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–</a:t>
            </a:r>
            <a:r>
              <a:rPr lang="zh-TW" altLang="en-US" sz="3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需</a:t>
            </a:r>
            <a:r>
              <a:rPr lang="zh-TW" altLang="en-US" sz="3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要行動，亦需要禱告</a:t>
            </a:r>
            <a:endParaRPr lang="en-US" sz="38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76300" y="913567"/>
            <a:ext cx="7981672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要收的莊稼多，作工的人少，所以你</a:t>
            </a:r>
            <a:endParaRPr lang="en-US" altLang="zh-TW" sz="38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  <a:p>
            <a:r>
              <a:rPr lang="zh-TW" altLang="en-US" sz="3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們</a:t>
            </a:r>
            <a:r>
              <a:rPr lang="zh-TW" altLang="en-US" sz="3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當求</a:t>
            </a:r>
            <a:r>
              <a:rPr lang="zh-TW" altLang="en-US" sz="3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莊稼的主打發工</a:t>
            </a:r>
            <a:r>
              <a:rPr lang="zh-TW" altLang="en-US" sz="3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人</a:t>
            </a:r>
            <a:r>
              <a:rPr lang="en-US" altLang="zh-TW" sz="3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... (2-3</a:t>
            </a:r>
            <a:r>
              <a:rPr lang="zh-TW" altLang="en-US" sz="3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節</a:t>
            </a:r>
            <a:r>
              <a:rPr lang="en-US" altLang="zh-TW" sz="3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)</a:t>
            </a:r>
            <a:endParaRPr lang="en-US" sz="3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11579" y="2208182"/>
            <a:ext cx="6032421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800" dirty="0" smtClean="0">
                <a:solidFill>
                  <a:srgbClr val="00206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傳福音是每個信徒的使命，</a:t>
            </a:r>
            <a:endParaRPr lang="en-US" altLang="zh-TW" sz="3800" dirty="0" smtClean="0">
              <a:solidFill>
                <a:srgbClr val="002060"/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  <a:p>
            <a:r>
              <a:rPr lang="zh-TW" altLang="en-US" sz="3800" dirty="0" smtClean="0">
                <a:solidFill>
                  <a:srgbClr val="00206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不能請人</a:t>
            </a:r>
            <a:r>
              <a:rPr lang="zh-TW" altLang="en-US" sz="3800" dirty="0" smtClean="0">
                <a:solidFill>
                  <a:srgbClr val="C0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代勞</a:t>
            </a:r>
            <a:r>
              <a:rPr lang="zh-TW" altLang="en-US" sz="3800" dirty="0" smtClean="0">
                <a:solidFill>
                  <a:srgbClr val="00206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！</a:t>
            </a:r>
            <a:endParaRPr lang="en-US" sz="3800" dirty="0">
              <a:solidFill>
                <a:srgbClr val="002060"/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pic>
        <p:nvPicPr>
          <p:cNvPr id="10242" name="Picture 2" descr="Related image"/>
          <p:cNvPicPr>
            <a:picLocks noChangeAspect="1" noChangeArrowheads="1"/>
          </p:cNvPicPr>
          <p:nvPr/>
        </p:nvPicPr>
        <p:blipFill rotWithShape="1"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37" t="-6872" r="-149" b="6872"/>
          <a:stretch/>
        </p:blipFill>
        <p:spPr bwMode="auto">
          <a:xfrm>
            <a:off x="-4436835" y="1741715"/>
            <a:ext cx="3419215" cy="28355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Image result for herman watzing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0730" y="2259700"/>
            <a:ext cx="5927242" cy="40239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Related imag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85" y="2259700"/>
            <a:ext cx="8929132" cy="43996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0124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4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evangelis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38"/>
          <a:stretch/>
        </p:blipFill>
        <p:spPr bwMode="auto">
          <a:xfrm>
            <a:off x="1" y="1238250"/>
            <a:ext cx="9144000" cy="561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Image result for evangelis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38" b="25880"/>
          <a:stretch/>
        </p:blipFill>
        <p:spPr bwMode="auto">
          <a:xfrm>
            <a:off x="0" y="0"/>
            <a:ext cx="91440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33350" y="204371"/>
            <a:ext cx="6761787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四</a:t>
            </a:r>
            <a:r>
              <a:rPr lang="en-US" altLang="zh-TW" sz="3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. </a:t>
            </a:r>
            <a:r>
              <a:rPr lang="zh-TW" altLang="en-US" sz="3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福音的</a:t>
            </a:r>
            <a:r>
              <a:rPr lang="zh-TW" altLang="en-US" sz="3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結</a:t>
            </a:r>
            <a:r>
              <a:rPr lang="zh-TW" altLang="en-US" sz="3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果</a:t>
            </a:r>
            <a:r>
              <a:rPr lang="en-US" altLang="zh-TW" sz="3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–</a:t>
            </a:r>
            <a:r>
              <a:rPr lang="zh-TW" altLang="en-US" sz="3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主</a:t>
            </a:r>
            <a:r>
              <a:rPr lang="zh-TW" altLang="en-US" sz="3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權在神手中</a:t>
            </a:r>
            <a:endParaRPr lang="en-US" sz="38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  <p:pic>
        <p:nvPicPr>
          <p:cNvPr id="11266" name="Picture 2" descr="Image result for market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255" y="2228850"/>
            <a:ext cx="8311243" cy="43051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Image result for mexican foo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254" y="2082536"/>
            <a:ext cx="8311244" cy="4474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Related imag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373" y="1139224"/>
            <a:ext cx="7223125" cy="54173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124" name="Picture 4" descr="Related imag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45674" y="2705355"/>
            <a:ext cx="3828596" cy="3828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8965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Image result for panda express foo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69097">
            <a:off x="1013033" y="2220791"/>
            <a:ext cx="7959181" cy="4100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111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evangelis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38"/>
          <a:stretch/>
        </p:blipFill>
        <p:spPr bwMode="auto">
          <a:xfrm>
            <a:off x="1" y="1238250"/>
            <a:ext cx="9144000" cy="561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Image result for evangelis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38" b="25880"/>
          <a:stretch/>
        </p:blipFill>
        <p:spPr bwMode="auto">
          <a:xfrm>
            <a:off x="0" y="0"/>
            <a:ext cx="91440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33350" y="204371"/>
            <a:ext cx="6761787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四</a:t>
            </a:r>
            <a:r>
              <a:rPr lang="en-US" altLang="zh-TW" sz="3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. </a:t>
            </a:r>
            <a:r>
              <a:rPr lang="zh-TW" altLang="en-US" sz="3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福音的</a:t>
            </a:r>
            <a:r>
              <a:rPr lang="zh-TW" altLang="en-US" sz="3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結</a:t>
            </a:r>
            <a:r>
              <a:rPr lang="zh-TW" altLang="en-US" sz="3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果</a:t>
            </a:r>
            <a:r>
              <a:rPr lang="en-US" altLang="zh-TW" sz="3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–</a:t>
            </a:r>
            <a:r>
              <a:rPr lang="zh-TW" altLang="en-US" sz="3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主</a:t>
            </a:r>
            <a:r>
              <a:rPr lang="zh-TW" altLang="en-US" sz="3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權在神手中</a:t>
            </a:r>
            <a:endParaRPr lang="en-US" sz="38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76300" y="913567"/>
            <a:ext cx="7643439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你們出去如同羊羔進入狼群</a:t>
            </a:r>
            <a:r>
              <a:rPr lang="en-US" altLang="zh-TW" sz="3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... (3</a:t>
            </a:r>
            <a:r>
              <a:rPr lang="zh-TW" altLang="en-US" sz="3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節</a:t>
            </a:r>
            <a:r>
              <a:rPr lang="en-US" altLang="zh-TW" sz="3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)</a:t>
            </a:r>
            <a:endParaRPr lang="en-US" sz="3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76300" y="1546563"/>
            <a:ext cx="7749237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有人接待，有人不接待</a:t>
            </a:r>
            <a:r>
              <a:rPr lang="en-US" altLang="zh-TW" sz="3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... (9</a:t>
            </a:r>
            <a:r>
              <a:rPr lang="zh-TW" altLang="en-US" sz="3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、</a:t>
            </a:r>
            <a:r>
              <a:rPr lang="en-US" altLang="zh-TW" sz="3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10</a:t>
            </a:r>
            <a:r>
              <a:rPr lang="zh-TW" altLang="en-US" sz="3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節</a:t>
            </a:r>
            <a:r>
              <a:rPr lang="en-US" altLang="zh-TW" sz="3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)</a:t>
            </a:r>
            <a:endParaRPr lang="en-US" sz="3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76300" y="2217659"/>
            <a:ext cx="5503430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把腳上塵土擦去</a:t>
            </a:r>
            <a:r>
              <a:rPr lang="en-US" altLang="zh-TW" sz="3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... (11</a:t>
            </a:r>
            <a:r>
              <a:rPr lang="zh-TW" altLang="en-US" sz="3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節</a:t>
            </a:r>
            <a:r>
              <a:rPr lang="en-US" altLang="zh-TW" sz="3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)</a:t>
            </a:r>
            <a:endParaRPr lang="en-US" sz="3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  <p:pic>
        <p:nvPicPr>
          <p:cNvPr id="12290" name="Picture 2" descr="Image result for not welcom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5125" y="3962907"/>
            <a:ext cx="4762500" cy="24955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642202" y="2821917"/>
            <a:ext cx="6192721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- (</a:t>
            </a:r>
            <a:r>
              <a:rPr lang="zh-TW" altLang="en-US" sz="3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只要盡責，結果各人自負</a:t>
            </a:r>
            <a:r>
              <a:rPr lang="en-US" altLang="zh-TW" sz="3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)</a:t>
            </a:r>
            <a:endParaRPr lang="en-US" sz="3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  <p:pic>
        <p:nvPicPr>
          <p:cNvPr id="12292" name="Picture 4" descr="Image result for dust off feet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4" r="2569" b="16435"/>
          <a:stretch/>
        </p:blipFill>
        <p:spPr bwMode="auto">
          <a:xfrm>
            <a:off x="4175124" y="3625816"/>
            <a:ext cx="4762501" cy="31697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888856" y="3485154"/>
            <a:ext cx="3281668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棄絕你們的</a:t>
            </a:r>
            <a:endParaRPr lang="en-US" altLang="zh-TW" sz="38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  <a:p>
            <a:r>
              <a:rPr lang="en-US" altLang="zh-TW" sz="3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=</a:t>
            </a:r>
            <a:r>
              <a:rPr lang="zh-TW" altLang="en-US" sz="3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棄絕主</a:t>
            </a:r>
            <a:r>
              <a:rPr lang="en-US" altLang="zh-TW" sz="3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 (16</a:t>
            </a:r>
            <a:r>
              <a:rPr lang="zh-TW" altLang="en-US" sz="3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節</a:t>
            </a:r>
            <a:r>
              <a:rPr lang="en-US" altLang="zh-TW" sz="3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)</a:t>
            </a:r>
            <a:endParaRPr lang="en-US" sz="3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  <p:pic>
        <p:nvPicPr>
          <p:cNvPr id="12294" name="Picture 6" descr="Related image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12" r="7722"/>
          <a:stretch/>
        </p:blipFill>
        <p:spPr bwMode="auto">
          <a:xfrm>
            <a:off x="4159248" y="3625816"/>
            <a:ext cx="4778377" cy="3190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9440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1" grpId="0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evangelis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38"/>
          <a:stretch/>
        </p:blipFill>
        <p:spPr bwMode="auto">
          <a:xfrm>
            <a:off x="1" y="1238250"/>
            <a:ext cx="9144000" cy="561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Image result for evangelis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38" b="25880"/>
          <a:stretch/>
        </p:blipFill>
        <p:spPr bwMode="auto">
          <a:xfrm>
            <a:off x="0" y="0"/>
            <a:ext cx="91440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33350" y="204371"/>
            <a:ext cx="8569975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五</a:t>
            </a:r>
            <a:r>
              <a:rPr lang="en-US" altLang="zh-TW" sz="3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. </a:t>
            </a:r>
            <a:r>
              <a:rPr lang="zh-TW" altLang="en-US" sz="3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福音的</a:t>
            </a:r>
            <a:r>
              <a:rPr lang="zh-TW" altLang="en-US" sz="3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行</a:t>
            </a:r>
            <a:r>
              <a:rPr lang="zh-TW" altLang="en-US" sz="3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動</a:t>
            </a:r>
            <a:r>
              <a:rPr lang="en-US" altLang="zh-TW" sz="3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–</a:t>
            </a:r>
            <a:r>
              <a:rPr lang="zh-TW" altLang="en-US" sz="3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逼</a:t>
            </a:r>
            <a:r>
              <a:rPr lang="zh-TW" altLang="en-US" sz="3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切、犧牲、靠信心</a:t>
            </a:r>
            <a:r>
              <a:rPr lang="en-US" altLang="zh-TW" sz="3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...</a:t>
            </a:r>
            <a:endParaRPr lang="en-US" sz="38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76300" y="913567"/>
            <a:ext cx="8323112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不要帶錢囊、口袋、鞋，不問人安，</a:t>
            </a:r>
            <a:endParaRPr lang="en-US" altLang="zh-TW" sz="38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  <a:p>
            <a:r>
              <a:rPr lang="zh-TW" altLang="en-US" sz="3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不從這家搬到那家，擺上什麼吃什麼</a:t>
            </a:r>
            <a:r>
              <a:rPr lang="en-US" altLang="zh-TW" sz="3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...</a:t>
            </a:r>
          </a:p>
          <a:p>
            <a:r>
              <a:rPr lang="en-US" altLang="zh-TW" sz="3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(4-8</a:t>
            </a:r>
            <a:r>
              <a:rPr lang="zh-TW" altLang="en-US" sz="3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節</a:t>
            </a:r>
            <a:r>
              <a:rPr lang="en-US" altLang="zh-TW" sz="3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)</a:t>
            </a:r>
            <a:endParaRPr lang="en-US" sz="3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  <p:sp>
        <p:nvSpPr>
          <p:cNvPr id="4" name="AutoShape 2" descr="Image result for god's provisi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0012" y="3133100"/>
            <a:ext cx="4945323" cy="3439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3989393" y="5749558"/>
            <a:ext cx="326243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000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勘亭流 Std W9" panose="03000900000000000000" pitchFamily="66" charset="-120"/>
                <a:ea typeface="華康勘亭流 Std W9" panose="03000900000000000000" pitchFamily="66" charset="-120"/>
              </a:rPr>
              <a:t>相信神必供應</a:t>
            </a:r>
            <a:endParaRPr lang="en-US" sz="4000" dirty="0">
              <a:solidFill>
                <a:srgbClr val="FFFF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勘亭流 Std W9" panose="03000900000000000000" pitchFamily="66" charset="-120"/>
              <a:ea typeface="華康勘亭流 Std W9" panose="03000900000000000000" pitchFamily="66" charset="-120"/>
            </a:endParaRPr>
          </a:p>
        </p:txBody>
      </p:sp>
      <p:pic>
        <p:nvPicPr>
          <p:cNvPr id="13320" name="Picture 8" descr="Image result for rabbi hugging each other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71"/>
          <a:stretch/>
        </p:blipFill>
        <p:spPr bwMode="auto">
          <a:xfrm>
            <a:off x="2746115" y="2725914"/>
            <a:ext cx="6397885" cy="407027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Image result for travel ligh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2199" y="2797493"/>
            <a:ext cx="5663136" cy="3760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Related image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3" t="7429" r="1936" b="13714"/>
          <a:stretch/>
        </p:blipFill>
        <p:spPr bwMode="auto">
          <a:xfrm>
            <a:off x="1839210" y="2750147"/>
            <a:ext cx="7216775" cy="3952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54228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9" dur="5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Image result for hudson taylo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1425" y="271462"/>
            <a:ext cx="3810000" cy="28479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2274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68966" y="253740"/>
            <a:ext cx="8746434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TW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1</a:t>
            </a:r>
            <a:r>
              <a:rPr lang="en-US" altLang="zh-TW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 </a:t>
            </a:r>
            <a:r>
              <a:rPr lang="zh-TW" alt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這</a:t>
            </a:r>
            <a:r>
              <a:rPr lang="zh-TW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事以後，主又設立七十個人，差遣他們兩個兩個的</a:t>
            </a:r>
            <a:r>
              <a:rPr lang="zh-TW" alt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在祂前</a:t>
            </a:r>
            <a:r>
              <a:rPr lang="zh-TW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面，往自己所要到的各城各地方去</a:t>
            </a:r>
            <a:r>
              <a:rPr lang="zh-TW" alt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，</a:t>
            </a:r>
            <a:r>
              <a:rPr lang="en-US" altLang="zh-TW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2</a:t>
            </a:r>
            <a:r>
              <a:rPr lang="en-US" altLang="zh-TW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 </a:t>
            </a:r>
            <a:r>
              <a:rPr lang="zh-TW" alt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就</a:t>
            </a:r>
            <a:r>
              <a:rPr lang="zh-TW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對他們說：「要收的莊稼多，作工的人少。所以，你們當求莊稼的主打發工人出去收他的莊稼</a:t>
            </a:r>
            <a:r>
              <a:rPr lang="zh-TW" alt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。</a:t>
            </a:r>
            <a:r>
              <a:rPr lang="en-US" altLang="zh-TW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3</a:t>
            </a:r>
            <a:r>
              <a:rPr lang="en-US" altLang="zh-TW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 </a:t>
            </a:r>
            <a:r>
              <a:rPr lang="zh-TW" alt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你們去</a:t>
            </a:r>
            <a:r>
              <a:rPr lang="zh-TW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吧！我差你們出去，如同羊羔進入狼群</a:t>
            </a:r>
            <a:r>
              <a:rPr lang="zh-TW" alt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。</a:t>
            </a:r>
            <a:r>
              <a:rPr lang="en-US" altLang="zh-TW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4</a:t>
            </a:r>
            <a:r>
              <a:rPr lang="en-US" altLang="zh-TW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 </a:t>
            </a:r>
            <a:r>
              <a:rPr lang="zh-TW" alt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不</a:t>
            </a:r>
            <a:r>
              <a:rPr lang="zh-TW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要帶錢囊，要帶口袋，不要帶鞋；在路上也不要問人的安</a:t>
            </a:r>
            <a:r>
              <a:rPr lang="zh-TW" alt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。</a:t>
            </a:r>
            <a:r>
              <a:rPr lang="en-US" altLang="zh-TW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5</a:t>
            </a:r>
            <a:r>
              <a:rPr lang="en-US" altLang="zh-TW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	</a:t>
            </a:r>
            <a:r>
              <a:rPr lang="zh-TW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無論進哪一家，先要說：</a:t>
            </a:r>
            <a:r>
              <a:rPr lang="en-US" altLang="zh-TW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『</a:t>
            </a:r>
            <a:r>
              <a:rPr lang="zh-TW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願這一家平安。</a:t>
            </a:r>
            <a:r>
              <a:rPr lang="en-US" altLang="zh-TW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』</a:t>
            </a:r>
            <a:r>
              <a:rPr lang="en-US" altLang="zh-TW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6</a:t>
            </a:r>
            <a:r>
              <a:rPr lang="en-US" altLang="zh-TW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	</a:t>
            </a:r>
            <a:r>
              <a:rPr lang="zh-TW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那裡若有當得平安的</a:t>
            </a:r>
            <a:r>
              <a:rPr lang="zh-TW" alt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人，</a:t>
            </a:r>
            <a:r>
              <a:rPr lang="zh-TW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你們所求的平安就必臨到那家；不然，就歸與你們了</a:t>
            </a:r>
            <a:r>
              <a:rPr lang="zh-TW" alt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。</a:t>
            </a:r>
            <a:endParaRPr lang="zh-TW" alt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1646446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://www.bpnews.net/images/IMG201311222259HI.jpg?width=8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Image result for president kennedy assassination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8" b="15638"/>
          <a:stretch/>
        </p:blipFill>
        <p:spPr bwMode="auto">
          <a:xfrm>
            <a:off x="3581400" y="18574"/>
            <a:ext cx="5562600" cy="6801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753024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Image result for 同得福音的好處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0675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81000" y="419100"/>
            <a:ext cx="8353569" cy="707886"/>
          </a:xfrm>
          <a:prstGeom prst="rect">
            <a:avLst/>
          </a:prstGeom>
          <a:solidFill>
            <a:schemeClr val="accent1">
              <a:lumMod val="20000"/>
              <a:lumOff val="80000"/>
              <a:alpha val="64000"/>
            </a:schemeClr>
          </a:solidFill>
        </p:spPr>
        <p:txBody>
          <a:bodyPr wrap="none" rtlCol="0">
            <a:spAutoFit/>
          </a:bodyPr>
          <a:lstStyle/>
          <a:p>
            <a:r>
              <a:rPr lang="zh-TW" altLang="en-US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那七十個人歡歡喜喜的回來</a:t>
            </a:r>
            <a:r>
              <a:rPr lang="en-US" altLang="zh-TW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... (17</a:t>
            </a:r>
            <a:r>
              <a:rPr lang="zh-TW" altLang="en-US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節</a:t>
            </a:r>
            <a:r>
              <a:rPr lang="en-US" altLang="zh-TW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)</a:t>
            </a:r>
            <a:endParaRPr lang="en-US" sz="4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395821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dir="u"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68966" y="253740"/>
            <a:ext cx="8726556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TW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7</a:t>
            </a:r>
            <a:r>
              <a:rPr lang="en-US" altLang="zh-TW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 </a:t>
            </a:r>
            <a:r>
              <a:rPr lang="zh-TW" alt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你</a:t>
            </a:r>
            <a:r>
              <a:rPr lang="zh-TW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們要住在那家，喫喝他們所供給的，因為工人得工價是應當的；不要從這家搬到那家</a:t>
            </a:r>
            <a:r>
              <a:rPr lang="zh-TW" alt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。</a:t>
            </a:r>
            <a:r>
              <a:rPr lang="en-US" altLang="zh-TW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8</a:t>
            </a:r>
            <a:r>
              <a:rPr lang="en-US" altLang="zh-TW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 </a:t>
            </a:r>
            <a:r>
              <a:rPr lang="zh-TW" alt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無</a:t>
            </a:r>
            <a:r>
              <a:rPr lang="zh-TW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論進哪一城，人若接待你們，給你們擺上甚麼，你們就喫甚</a:t>
            </a:r>
            <a:r>
              <a:rPr lang="zh-TW" alt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麼。</a:t>
            </a:r>
            <a:r>
              <a:rPr lang="en-US" altLang="zh-TW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9</a:t>
            </a:r>
            <a:r>
              <a:rPr lang="en-US" altLang="zh-TW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 </a:t>
            </a:r>
            <a:r>
              <a:rPr lang="zh-TW" alt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要醫</a:t>
            </a:r>
            <a:r>
              <a:rPr lang="zh-TW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治那城裡的病人，對他們說：</a:t>
            </a:r>
            <a:r>
              <a:rPr lang="en-US" altLang="zh-TW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『</a:t>
            </a:r>
            <a:r>
              <a:rPr lang="zh-TW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神的國臨近你們了。</a:t>
            </a:r>
            <a:r>
              <a:rPr lang="en-US" altLang="zh-TW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』</a:t>
            </a:r>
            <a:r>
              <a:rPr lang="en-US" altLang="zh-TW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10</a:t>
            </a:r>
            <a:r>
              <a:rPr lang="en-US" altLang="zh-TW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 </a:t>
            </a:r>
            <a:r>
              <a:rPr lang="zh-TW" alt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無</a:t>
            </a:r>
            <a:r>
              <a:rPr lang="zh-TW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論進哪一城，人若不接待你們，你們就到街上去</a:t>
            </a:r>
            <a:r>
              <a:rPr lang="zh-TW" alt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，</a:t>
            </a:r>
            <a:r>
              <a:rPr lang="en-US" altLang="zh-TW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11</a:t>
            </a:r>
            <a:r>
              <a:rPr lang="en-US" altLang="zh-TW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 </a:t>
            </a:r>
            <a:r>
              <a:rPr lang="zh-TW" alt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說</a:t>
            </a:r>
            <a:r>
              <a:rPr lang="zh-TW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：</a:t>
            </a:r>
            <a:r>
              <a:rPr lang="en-US" altLang="zh-TW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『</a:t>
            </a:r>
            <a:r>
              <a:rPr lang="zh-TW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就是你們城裡的塵土黏在我們的腳上，我們也當著你們擦去。雖然如此，你們該知道神的國臨近了。</a:t>
            </a:r>
            <a:r>
              <a:rPr lang="en-US" altLang="zh-TW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』</a:t>
            </a:r>
            <a:endParaRPr lang="zh-TW" alt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4081375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47810">
              <a:srgbClr val="B5D2EC"/>
            </a:gs>
            <a:gs pos="71690">
              <a:srgbClr val="B5D2EC"/>
            </a:gs>
            <a:gs pos="67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images-na.ssl-images-amazon.com/images/I/71zF2+C5-cL._UX250_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346" y="461508"/>
            <a:ext cx="2381250" cy="3000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50633" y="3461884"/>
            <a:ext cx="223349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Luis Palau</a:t>
            </a:r>
            <a:endParaRPr lang="en-US" sz="40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4" name="Picture 6" descr="http://previews.123rf.com/images/swhite/swhite1001/swhite100100010/6338129-A-pile-of-fresh-horse-manure-on-green-grass--Stock-Photo-poo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3" t="20573" r="8487" b="14646"/>
          <a:stretch/>
        </p:blipFill>
        <p:spPr bwMode="auto">
          <a:xfrm>
            <a:off x="2261462" y="3233284"/>
            <a:ext cx="6611586" cy="327948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149727" y="461508"/>
            <a:ext cx="5314275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教會如糞便肥料，</a:t>
            </a:r>
            <a:endParaRPr lang="en-US" altLang="zh-TW" sz="40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  <a:p>
            <a:r>
              <a:rPr lang="zh-TW" altLang="en-US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堆起來會臭</a:t>
            </a:r>
            <a:r>
              <a:rPr lang="zh-TW" altLang="en-US" sz="40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死街坊，</a:t>
            </a:r>
            <a:endParaRPr lang="en-US" altLang="zh-TW" sz="40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  <a:p>
            <a:r>
              <a:rPr lang="zh-TW" altLang="en-US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但如果散開來，</a:t>
            </a:r>
            <a:endParaRPr lang="en-US" altLang="zh-TW" sz="40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  <a:p>
            <a:r>
              <a:rPr lang="zh-TW" altLang="en-US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會使整個世界更肥沃。</a:t>
            </a:r>
            <a:endParaRPr lang="en-US" sz="40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89392640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Image result for john 20: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149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028824" y="5543371"/>
            <a:ext cx="5438776" cy="132343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父怎樣差遣了我，我也</a:t>
            </a:r>
            <a:endParaRPr lang="en-US" altLang="zh-TW" sz="40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  <a:p>
            <a:pPr algn="ctr"/>
            <a:r>
              <a:rPr lang="zh-TW" altLang="en-US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照樣差遣你們 </a:t>
            </a:r>
            <a:r>
              <a:rPr lang="en-US" altLang="zh-TW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(</a:t>
            </a:r>
            <a:r>
              <a:rPr lang="zh-TW" altLang="en-US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約 </a:t>
            </a:r>
            <a:r>
              <a:rPr lang="en-US" altLang="zh-TW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20:21)</a:t>
            </a:r>
            <a:endParaRPr lang="en-US" sz="4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97933" y="1756022"/>
            <a:ext cx="326243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6000" dirty="0" smtClean="0">
                <a:solidFill>
                  <a:srgbClr val="FF0000"/>
                </a:solidFill>
                <a:effectLst>
                  <a:glow rad="139700">
                    <a:schemeClr val="bg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勘亭流 Std W9" panose="03000900000000000000" pitchFamily="66" charset="-120"/>
                <a:ea typeface="華康勘亭流 Std W9" panose="03000900000000000000" pitchFamily="66" charset="-120"/>
              </a:rPr>
              <a:t>福音大使</a:t>
            </a:r>
            <a:endParaRPr lang="en-US" sz="6000" dirty="0">
              <a:solidFill>
                <a:srgbClr val="FF0000"/>
              </a:solidFill>
              <a:effectLst>
                <a:glow rad="139700">
                  <a:schemeClr val="bg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勘亭流 Std W9" panose="03000900000000000000" pitchFamily="66" charset="-120"/>
              <a:ea typeface="華康勘亭流 Std W9" panose="03000900000000000000" pitchFamily="66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825053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evangelis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38"/>
          <a:stretch/>
        </p:blipFill>
        <p:spPr bwMode="auto">
          <a:xfrm>
            <a:off x="1" y="1238250"/>
            <a:ext cx="9144000" cy="561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Image result for evangelis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38" b="25880"/>
          <a:stretch/>
        </p:blipFill>
        <p:spPr bwMode="auto">
          <a:xfrm>
            <a:off x="0" y="0"/>
            <a:ext cx="91440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33350" y="204371"/>
            <a:ext cx="8093882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一</a:t>
            </a:r>
            <a:r>
              <a:rPr lang="en-US" altLang="zh-TW" sz="3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. </a:t>
            </a:r>
            <a:r>
              <a:rPr lang="zh-TW" altLang="en-US" sz="3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福音的</a:t>
            </a:r>
            <a:r>
              <a:rPr lang="zh-TW" altLang="en-US" sz="3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使命</a:t>
            </a:r>
            <a:r>
              <a:rPr lang="zh-TW" altLang="en-US" sz="3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 </a:t>
            </a:r>
            <a:r>
              <a:rPr lang="en-US" altLang="zh-TW" sz="3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– </a:t>
            </a:r>
            <a:r>
              <a:rPr lang="zh-TW" altLang="en-US" sz="3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不局限於聖職人</a:t>
            </a:r>
            <a:r>
              <a:rPr lang="zh-TW" altLang="en-US" sz="38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員</a:t>
            </a:r>
            <a:endParaRPr lang="en-US" sz="38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76300" y="913567"/>
            <a:ext cx="7040710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第一次差遣「</a:t>
            </a:r>
            <a:r>
              <a:rPr lang="en-US" altLang="zh-TW" sz="3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12 </a:t>
            </a:r>
            <a:r>
              <a:rPr lang="zh-TW" altLang="en-US" sz="3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使徒</a:t>
            </a:r>
            <a:r>
              <a:rPr lang="en-US" altLang="zh-TW" sz="3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」(</a:t>
            </a:r>
            <a:r>
              <a:rPr lang="zh-TW" altLang="en-US" sz="3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路 </a:t>
            </a:r>
            <a:r>
              <a:rPr lang="en-US" altLang="zh-TW" sz="3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9:1-6)</a:t>
            </a:r>
            <a:endParaRPr lang="en-US" sz="3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35517" y="1576804"/>
            <a:ext cx="5299849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= </a:t>
            </a:r>
            <a:r>
              <a:rPr lang="zh-TW" altLang="en-US" sz="3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專職人員</a:t>
            </a:r>
            <a:r>
              <a:rPr lang="zh-TW" altLang="en-US" sz="38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 </a:t>
            </a:r>
            <a:r>
              <a:rPr lang="en-US" altLang="zh-TW" sz="3800" i="1" dirty="0" smtClean="0">
                <a:solidFill>
                  <a:srgbClr val="00206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professional</a:t>
            </a:r>
            <a:endParaRPr lang="en-US" sz="3800" i="1" dirty="0">
              <a:solidFill>
                <a:srgbClr val="002060"/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76300" y="2299871"/>
            <a:ext cx="7499169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第</a:t>
            </a:r>
            <a:r>
              <a:rPr lang="zh-TW" altLang="en-US" sz="3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二</a:t>
            </a:r>
            <a:r>
              <a:rPr lang="zh-TW" altLang="en-US" sz="3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次差遣「</a:t>
            </a:r>
            <a:r>
              <a:rPr lang="en-US" altLang="zh-TW" sz="3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70 </a:t>
            </a:r>
            <a:r>
              <a:rPr lang="zh-TW" altLang="en-US" sz="3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門徒</a:t>
            </a:r>
            <a:r>
              <a:rPr lang="en-US" altLang="zh-TW" sz="3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」(</a:t>
            </a:r>
            <a:r>
              <a:rPr lang="zh-TW" altLang="en-US" sz="3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路 </a:t>
            </a:r>
            <a:r>
              <a:rPr lang="en-US" altLang="zh-TW" sz="3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10:1-11)</a:t>
            </a:r>
            <a:endParaRPr lang="en-US" sz="3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54566" y="3670638"/>
            <a:ext cx="5671745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= </a:t>
            </a:r>
            <a:r>
              <a:rPr lang="zh-TW" altLang="en-US" sz="3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無名英雄</a:t>
            </a:r>
            <a:r>
              <a:rPr lang="zh-TW" altLang="en-US" sz="3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 </a:t>
            </a:r>
            <a:r>
              <a:rPr lang="en-US" altLang="zh-TW" sz="3800" i="1" dirty="0" smtClean="0">
                <a:solidFill>
                  <a:srgbClr val="00206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unsung heroes</a:t>
            </a:r>
            <a:endParaRPr lang="en-US" sz="3800" i="1" dirty="0">
              <a:solidFill>
                <a:srgbClr val="002060"/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35516" y="2982158"/>
            <a:ext cx="6200736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= </a:t>
            </a:r>
            <a:r>
              <a:rPr lang="zh-TW" altLang="en-US" sz="3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一般信徒</a:t>
            </a:r>
            <a:r>
              <a:rPr lang="zh-TW" altLang="en-US" sz="38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 </a:t>
            </a:r>
            <a:r>
              <a:rPr lang="en-US" altLang="zh-TW" sz="3800" i="1" dirty="0" smtClean="0">
                <a:solidFill>
                  <a:srgbClr val="00206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non-professional</a:t>
            </a:r>
            <a:endParaRPr lang="en-US" sz="3800" i="1" dirty="0">
              <a:solidFill>
                <a:srgbClr val="002060"/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512147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9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Image result for all profession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781050"/>
            <a:ext cx="9115425" cy="6076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1581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evangelis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38"/>
          <a:stretch/>
        </p:blipFill>
        <p:spPr bwMode="auto">
          <a:xfrm>
            <a:off x="1" y="1238250"/>
            <a:ext cx="9144000" cy="561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Image result for evangelis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38" b="25880"/>
          <a:stretch/>
        </p:blipFill>
        <p:spPr bwMode="auto">
          <a:xfrm>
            <a:off x="0" y="0"/>
            <a:ext cx="91440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21166" y="280571"/>
            <a:ext cx="4245073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七十人可能代表：</a:t>
            </a:r>
            <a:endParaRPr lang="en-US" sz="38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1166" y="989767"/>
            <a:ext cx="5827236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sym typeface="Wingdings" panose="05000000000000000000" pitchFamily="2" charset="2"/>
              </a:rPr>
              <a:t></a:t>
            </a:r>
            <a:r>
              <a:rPr lang="zh-TW" altLang="en-US" sz="3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猶太人公會裡的席位數目</a:t>
            </a:r>
            <a:endParaRPr lang="en-US" sz="38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1165" y="1698963"/>
            <a:ext cx="7789312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sym typeface="Wingdings" panose="05000000000000000000" pitchFamily="2" charset="2"/>
              </a:rPr>
              <a:t></a:t>
            </a:r>
            <a:r>
              <a:rPr lang="zh-TW" altLang="en-US" sz="3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sym typeface="Wingdings" panose="05000000000000000000" pitchFamily="2" charset="2"/>
              </a:rPr>
              <a:t>雅各全家下埃及的的人數 </a:t>
            </a:r>
            <a:r>
              <a:rPr lang="en-US" altLang="zh-TW" sz="3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sym typeface="Wingdings" panose="05000000000000000000" pitchFamily="2" charset="2"/>
              </a:rPr>
              <a:t>(</a:t>
            </a:r>
            <a:r>
              <a:rPr lang="zh-TW" altLang="en-US" sz="3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sym typeface="Wingdings" panose="05000000000000000000" pitchFamily="2" charset="2"/>
              </a:rPr>
              <a:t>創</a:t>
            </a:r>
            <a:r>
              <a:rPr lang="en-US" altLang="zh-TW" sz="3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sym typeface="Wingdings" panose="05000000000000000000" pitchFamily="2" charset="2"/>
              </a:rPr>
              <a:t>46:27)</a:t>
            </a:r>
            <a:endParaRPr lang="en-US" sz="3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1165" y="2446259"/>
            <a:ext cx="6224781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sym typeface="Wingdings" panose="05000000000000000000" pitchFamily="2" charset="2"/>
              </a:rPr>
              <a:t></a:t>
            </a:r>
            <a:r>
              <a:rPr lang="en-US" altLang="zh-TW" sz="3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sym typeface="Wingdings" panose="05000000000000000000" pitchFamily="2" charset="2"/>
              </a:rPr>
              <a:t>70</a:t>
            </a:r>
            <a:r>
              <a:rPr lang="zh-TW" altLang="en-US" sz="3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sym typeface="Wingdings" panose="05000000000000000000" pitchFamily="2" charset="2"/>
              </a:rPr>
              <a:t>個民族 </a:t>
            </a:r>
            <a:r>
              <a:rPr lang="en-US" altLang="zh-TW" sz="3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sym typeface="Wingdings" panose="05000000000000000000" pitchFamily="2" charset="2"/>
              </a:rPr>
              <a:t>(</a:t>
            </a:r>
            <a:r>
              <a:rPr lang="zh-TW" altLang="en-US" sz="3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sym typeface="Wingdings" panose="05000000000000000000" pitchFamily="2" charset="2"/>
              </a:rPr>
              <a:t>創</a:t>
            </a:r>
            <a:r>
              <a:rPr lang="en-US" altLang="zh-TW" sz="3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sym typeface="Wingdings" panose="05000000000000000000" pitchFamily="2" charset="2"/>
              </a:rPr>
              <a:t>10) = </a:t>
            </a:r>
            <a:r>
              <a:rPr lang="zh-TW" altLang="en-US" sz="3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sym typeface="Wingdings" panose="05000000000000000000" pitchFamily="2" charset="2"/>
              </a:rPr>
              <a:t>萬國萬民</a:t>
            </a:r>
            <a:endParaRPr lang="en-US" sz="38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  <p:pic>
        <p:nvPicPr>
          <p:cNvPr id="1028" name="Picture 4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7356" y="3193555"/>
            <a:ext cx="3969233" cy="35723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1287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evangelis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38"/>
          <a:stretch/>
        </p:blipFill>
        <p:spPr bwMode="auto">
          <a:xfrm>
            <a:off x="1" y="1238250"/>
            <a:ext cx="9144000" cy="561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Image result for evangelis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38" b="25880"/>
          <a:stretch/>
        </p:blipFill>
        <p:spPr bwMode="auto">
          <a:xfrm>
            <a:off x="0" y="0"/>
            <a:ext cx="91440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33350" y="204371"/>
            <a:ext cx="8711039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二</a:t>
            </a:r>
            <a:r>
              <a:rPr lang="en-US" altLang="zh-TW" sz="3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. </a:t>
            </a:r>
            <a:r>
              <a:rPr lang="zh-TW" altLang="en-US" sz="3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福音的</a:t>
            </a:r>
            <a:r>
              <a:rPr lang="zh-TW" altLang="en-US" sz="3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預</a:t>
            </a:r>
            <a:r>
              <a:rPr lang="zh-TW" altLang="en-US" sz="3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工</a:t>
            </a:r>
            <a:r>
              <a:rPr lang="en-US" altLang="zh-TW" sz="3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–</a:t>
            </a:r>
            <a:r>
              <a:rPr lang="zh-TW" altLang="en-US" sz="3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其</a:t>
            </a:r>
            <a:r>
              <a:rPr lang="zh-TW" altLang="en-US" sz="3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重要不亞於福音信息</a:t>
            </a:r>
            <a:endParaRPr lang="en-US" sz="38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  <p:pic>
        <p:nvPicPr>
          <p:cNvPr id="7170" name="Picture 2" descr="Image result for 猶太地圖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6782" y="998359"/>
            <a:ext cx="3563868" cy="56665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/>
          <p:cNvSpPr/>
          <p:nvPr/>
        </p:nvSpPr>
        <p:spPr>
          <a:xfrm rot="1203658">
            <a:off x="6777352" y="1738417"/>
            <a:ext cx="615241" cy="98977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 rot="5400000">
            <a:off x="6008356" y="4926127"/>
            <a:ext cx="583035" cy="105406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876300" y="913567"/>
            <a:ext cx="4570482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差遣他們往自己所要</a:t>
            </a:r>
            <a:endParaRPr lang="en-US" altLang="zh-TW" sz="38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  <a:p>
            <a:r>
              <a:rPr lang="zh-TW" altLang="en-US" sz="3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到的各城各地方去</a:t>
            </a:r>
            <a:endParaRPr lang="en-US" altLang="zh-TW" sz="38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  <a:p>
            <a:r>
              <a:rPr lang="en-US" altLang="zh-TW" sz="3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(10:1)</a:t>
            </a:r>
            <a:endParaRPr lang="en-US" sz="3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68017" y="2772497"/>
            <a:ext cx="4838184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先鋒隊 </a:t>
            </a:r>
            <a:r>
              <a:rPr lang="en-US" altLang="zh-TW" sz="3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= </a:t>
            </a:r>
            <a:r>
              <a:rPr lang="zh-TW" altLang="en-US" sz="3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作福音預工 </a:t>
            </a:r>
            <a:endParaRPr lang="en-US" sz="3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16131" y="3449605"/>
            <a:ext cx="4520789" cy="12618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3800" i="1" dirty="0">
                <a:solidFill>
                  <a:srgbClr val="C0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s</a:t>
            </a:r>
            <a:r>
              <a:rPr lang="en-US" altLang="zh-TW" sz="3800" i="1" dirty="0" smtClean="0">
                <a:solidFill>
                  <a:srgbClr val="C0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ent by </a:t>
            </a:r>
            <a:r>
              <a:rPr lang="en-US" altLang="zh-TW" sz="3800" i="1" dirty="0" smtClean="0">
                <a:solidFill>
                  <a:srgbClr val="00206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the Lord and</a:t>
            </a:r>
          </a:p>
          <a:p>
            <a:r>
              <a:rPr lang="en-US" sz="3800" i="1" dirty="0">
                <a:solidFill>
                  <a:srgbClr val="C0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s</a:t>
            </a:r>
            <a:r>
              <a:rPr lang="en-US" sz="3800" i="1" dirty="0" smtClean="0">
                <a:solidFill>
                  <a:srgbClr val="C0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ent before </a:t>
            </a:r>
            <a:r>
              <a:rPr lang="en-US" sz="3800" i="1" dirty="0" smtClean="0">
                <a:solidFill>
                  <a:srgbClr val="00206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Him</a:t>
            </a:r>
            <a:endParaRPr lang="en-US" sz="3800" i="1" dirty="0"/>
          </a:p>
        </p:txBody>
      </p:sp>
    </p:spTree>
    <p:extLst>
      <p:ext uri="{BB962C8B-B14F-4D97-AF65-F5344CB8AC3E}">
        <p14:creationId xmlns:p14="http://schemas.microsoft.com/office/powerpoint/2010/main" val="2519932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3" grpId="0" animBg="1"/>
      <p:bldP spid="14" grpId="0"/>
      <p:bldP spid="8" grpId="0"/>
      <p:bldP spid="15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1432</TotalTime>
  <Words>807</Words>
  <Application>Microsoft Office PowerPoint</Application>
  <PresentationFormat>On-screen Show (4:3)</PresentationFormat>
  <Paragraphs>52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Arial</vt:lpstr>
      <vt:lpstr>Wingdings</vt:lpstr>
      <vt:lpstr>Calibri</vt:lpstr>
      <vt:lpstr>Calibri Light</vt:lpstr>
      <vt:lpstr>華康勘亭流 Std W9</vt:lpstr>
      <vt:lpstr>華康黑體 Std W9</vt:lpstr>
      <vt:lpstr>新細明體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Balex</dc:creator>
  <cp:lastModifiedBy>HP</cp:lastModifiedBy>
  <cp:revision>41</cp:revision>
  <dcterms:created xsi:type="dcterms:W3CDTF">2017-10-05T20:02:32Z</dcterms:created>
  <dcterms:modified xsi:type="dcterms:W3CDTF">2018-07-16T18:52:03Z</dcterms:modified>
</cp:coreProperties>
</file>