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470" r:id="rId2"/>
    <p:sldId id="476" r:id="rId3"/>
    <p:sldId id="477" r:id="rId4"/>
    <p:sldId id="385" r:id="rId5"/>
    <p:sldId id="461" r:id="rId6"/>
    <p:sldId id="473" r:id="rId7"/>
    <p:sldId id="471" r:id="rId8"/>
    <p:sldId id="474" r:id="rId9"/>
    <p:sldId id="472" r:id="rId10"/>
    <p:sldId id="475" r:id="rId11"/>
    <p:sldId id="438" r:id="rId12"/>
    <p:sldId id="469" r:id="rId13"/>
    <p:sldId id="4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誰能進名校</a:t>
            </a:r>
            <a:r>
              <a:rPr lang="zh-TW" altLang="en-US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？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14600"/>
            <a:ext cx="60960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人人都想進名校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但是怎麼進名校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聰明</a:t>
            </a:r>
            <a:r>
              <a:rPr lang="zh-TW" altLang="en-US" sz="4100" dirty="0" smtClean="0"/>
              <a:t>：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學業成績好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靈活</a:t>
            </a:r>
            <a:r>
              <a:rPr lang="zh-TW" altLang="en-US" sz="4100" dirty="0" smtClean="0"/>
              <a:t>：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課外活動好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家世</a:t>
            </a:r>
            <a:r>
              <a:rPr lang="zh-TW" altLang="en-US" sz="4100" dirty="0" smtClean="0"/>
              <a:t>：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有錢的爸媽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0010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耶穌對文士的回應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78486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邏輯上的不合理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(3:23)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自相分爭的比喻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(3:24-26)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屬靈爭戰的比喻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(3:27)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鄭重宣告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永不得赦免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(3:29)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經文結構與中心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6629400" cy="4038600"/>
          </a:xfrm>
        </p:spPr>
        <p:txBody>
          <a:bodyPr>
            <a:normAutofit fontScale="92500" lnSpcReduction="20000"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標楷體" pitchFamily="65" charset="-120"/>
              </a:rPr>
              <a:t>↘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眾人 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(3:7-12)</a:t>
            </a: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標楷體" pitchFamily="65" charset="-120"/>
              </a:rPr>
              <a:t>↘</a:t>
            </a:r>
            <a:r>
              <a:rPr lang="zh-TW" altLang="en-US" sz="4400" b="1" dirty="0" smtClean="0">
                <a:solidFill>
                  <a:schemeClr val="accent5">
                    <a:lumMod val="75000"/>
                  </a:schemeClr>
                </a:solidFill>
                <a:latin typeface="Calibri"/>
                <a:ea typeface="標楷體" pitchFamily="65" charset="-120"/>
              </a:rPr>
              <a:t>門徒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(3:13-19)</a:t>
            </a: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   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標楷體" pitchFamily="65" charset="-120"/>
              </a:rPr>
              <a:t>↘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家人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(3:20,21)</a:t>
            </a: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6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</a:t>
            </a:r>
            <a:r>
              <a:rPr lang="zh-CN" altLang="en-US" sz="4400" b="1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CN" sz="4400" b="1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標楷體" pitchFamily="65" charset="-120"/>
              </a:rPr>
              <a:t>  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標楷體" pitchFamily="65" charset="-120"/>
              </a:rPr>
              <a:t> </a:t>
            </a:r>
            <a:r>
              <a:rPr lang="zh-CN" altLang="en-US" sz="4400" b="1" dirty="0" smtClean="0">
                <a:solidFill>
                  <a:srgbClr val="C00000"/>
                </a:solidFill>
                <a:latin typeface="Calibri"/>
                <a:ea typeface="標楷體" pitchFamily="65" charset="-120"/>
              </a:rPr>
              <a:t>文士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(3:22-30)</a:t>
            </a: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   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標楷體" pitchFamily="65" charset="-120"/>
              </a:rPr>
              <a:t>↙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家人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(3:31,32)</a:t>
            </a: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標楷體" pitchFamily="65" charset="-120"/>
              </a:rPr>
              <a:t>↙</a:t>
            </a:r>
            <a:r>
              <a:rPr lang="zh-TW" altLang="en-US" sz="4400" b="1" dirty="0" smtClean="0">
                <a:solidFill>
                  <a:schemeClr val="accent5">
                    <a:lumMod val="75000"/>
                  </a:schemeClr>
                </a:solidFill>
                <a:latin typeface="Calibri"/>
                <a:ea typeface="標楷體" pitchFamily="65" charset="-120"/>
              </a:rPr>
              <a:t>門徒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(3:33-35)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標楷體" pitchFamily="65" charset="-120"/>
              </a:rPr>
              <a:t>↙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眾人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(4:1)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sp>
        <p:nvSpPr>
          <p:cNvPr id="4" name="Flowchart: Connector 3"/>
          <p:cNvSpPr/>
          <p:nvPr/>
        </p:nvSpPr>
        <p:spPr>
          <a:xfrm>
            <a:off x="4191000" y="3962400"/>
            <a:ext cx="228600" cy="228600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371600"/>
            <a:ext cx="7696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耶穌對門徒的定義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819400"/>
            <a:ext cx="61722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常和衪同在</a:t>
            </a:r>
            <a:r>
              <a:rPr lang="en-US" altLang="zh-CN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(3:14b)</a:t>
            </a:r>
            <a:endParaRPr lang="en-US" altLang="zh-TW" sz="2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差他們去傳道</a:t>
            </a:r>
            <a:r>
              <a:rPr lang="en-US" altLang="zh-CN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(3:14c)</a:t>
            </a:r>
            <a:endParaRPr lang="en-US" altLang="zh-TW" sz="2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給他們權柄作主工</a:t>
            </a:r>
            <a:r>
              <a:rPr lang="en-US" altLang="zh-CN" sz="2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(3:15)</a:t>
            </a:r>
            <a:endParaRPr lang="en-US" altLang="zh-TW" sz="2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門徒的道路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38400"/>
            <a:ext cx="6781800" cy="4038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了解內室和外圍的區別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與主經常有內室的親近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與主共擔當神國的擴張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從主而來的能力與見證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7772400" cy="914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College admissions scandal is just the tip of the iceberg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819400"/>
            <a:ext cx="6096000" cy="3657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  <p:pic>
        <p:nvPicPr>
          <p:cNvPr id="6" name="Picture 5" descr="colle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2144426"/>
            <a:ext cx="7238999" cy="4713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16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誰能進主的門徒學校</a:t>
            </a:r>
            <a:r>
              <a:rPr lang="zh-TW" altLang="en-US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？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743200"/>
            <a:ext cx="68580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所有的基督徒都該想進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門徒學校的條件是什麼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4582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誰是門徒</a:t>
            </a:r>
            <a:r>
              <a:rPr lang="zh-TW" altLang="en-US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？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81534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所有的基督徒都是門徒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上過「做主門徒」課的基督徒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經常讀經</a:t>
            </a:r>
            <a:r>
              <a:rPr lang="zh-TW" altLang="en-US" sz="4400" dirty="0" smtClean="0"/>
              <a:t>、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按時禱告的基督徒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固定奉獻</a:t>
            </a:r>
            <a:r>
              <a:rPr lang="zh-TW" altLang="en-US" sz="4400" dirty="0" smtClean="0"/>
              <a:t>、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熱心事奉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基督徒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0010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那些人不是門徒</a:t>
            </a:r>
            <a:r>
              <a:rPr lang="zh-TW" altLang="en-US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？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74676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眾人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從四方來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(3:8)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許多人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(3:7-10,20,4:1)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擠進來要摸祂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(3:10)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0010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耶穌對眾人的回應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4008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退到船上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(3:9,4:1)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治好許多人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(3:10)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教訓人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(4:1)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0010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那些人不是門徒</a:t>
            </a:r>
            <a:r>
              <a:rPr lang="zh-TW" altLang="en-US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？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74676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親屬</a:t>
            </a:r>
            <a:r>
              <a:rPr lang="zh-TW" altLang="en-US" sz="4400" dirty="0" smtClean="0"/>
              <a:t>、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家人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在屋外</a:t>
            </a:r>
            <a:r>
              <a:rPr lang="zh-TW" altLang="en-US" sz="4400" dirty="0" smtClean="0"/>
              <a:t>，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拉住衪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(3:21)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站在外</a:t>
            </a:r>
            <a:r>
              <a:rPr lang="zh-TW" altLang="en-US" sz="4400" dirty="0" smtClean="0"/>
              <a:t>，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去叫衪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(3:31,32)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批評衪</a:t>
            </a:r>
            <a:r>
              <a:rPr lang="zh-TW" altLang="en-US" sz="4400" dirty="0" smtClean="0"/>
              <a:t>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癲狂了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(3:21)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0010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耶穌對家人的回應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38400"/>
            <a:ext cx="77724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拉不住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(3:21)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重新定義的家人 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(3:33)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距離上：靠近耶穌的人</a:t>
            </a:r>
            <a:r>
              <a:rPr lang="en-US" altLang="zh-CN" sz="2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(3:34)</a:t>
            </a:r>
            <a:endParaRPr lang="en-US" altLang="zh-TW" sz="2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行為上：遵行神旨意的人</a:t>
            </a:r>
            <a:r>
              <a:rPr lang="en-US" altLang="zh-CN" sz="2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(3:35)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0010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那些人不是門徒</a:t>
            </a:r>
            <a:r>
              <a:rPr lang="zh-TW" altLang="en-US" sz="4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？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438400"/>
            <a:ext cx="6172200" cy="3657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文士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(3:22)</a:t>
            </a: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從耶路撒冷下來</a:t>
            </a: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懷疑耶穌</a:t>
            </a: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批評耶穌</a:t>
            </a:r>
            <a:endParaRPr lang="en-US" altLang="zh-CN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11865</TotalTime>
  <Words>428</Words>
  <Application>Microsoft Office PowerPoint</Application>
  <PresentationFormat>On-screen Show (4:3)</PresentationFormat>
  <Paragraphs>179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誰能進名校？</vt:lpstr>
      <vt:lpstr>College admissions scandal is just the tip of the iceberg</vt:lpstr>
      <vt:lpstr>誰能進主的門徒學校？</vt:lpstr>
      <vt:lpstr>誰是門徒？</vt:lpstr>
      <vt:lpstr>那些人不是門徒？</vt:lpstr>
      <vt:lpstr>耶穌對眾人的回應</vt:lpstr>
      <vt:lpstr>那些人不是門徒？</vt:lpstr>
      <vt:lpstr>耶穌對家人的回應</vt:lpstr>
      <vt:lpstr>那些人不是門徒？</vt:lpstr>
      <vt:lpstr>耶穌對文士的回應</vt:lpstr>
      <vt:lpstr>經文結構與中心</vt:lpstr>
      <vt:lpstr>耶穌對門徒的定義</vt:lpstr>
      <vt:lpstr>門徒的道路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1231</cp:revision>
  <dcterms:created xsi:type="dcterms:W3CDTF">2015-08-01T18:05:10Z</dcterms:created>
  <dcterms:modified xsi:type="dcterms:W3CDTF">2019-03-17T15:58:56Z</dcterms:modified>
</cp:coreProperties>
</file>