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59" r:id="rId5"/>
    <p:sldId id="276" r:id="rId6"/>
    <p:sldId id="277" r:id="rId7"/>
    <p:sldId id="278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2" y="-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argusleader.com/apps/pbcs.dll/section?template=zoom&amp;Site=DF&amp;Date=20080925&amp;Category=SPORTS&amp;ArtNo=809250306&amp;Ref=AR&amp;Profile=100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359" y="949283"/>
            <a:ext cx="7197726" cy="2421464"/>
          </a:xfrm>
        </p:spPr>
        <p:txBody>
          <a:bodyPr>
            <a:normAutofit/>
          </a:bodyPr>
          <a:lstStyle/>
          <a:p>
            <a:r>
              <a:rPr lang="zh-CN" altLang="en-US" sz="6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勝過法利賽人的義</a:t>
            </a:r>
            <a:endParaRPr lang="en-US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9" y="3590204"/>
            <a:ext cx="6505829" cy="1405467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主日講道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CCIC-Cupertino</a:t>
            </a:r>
          </a:p>
          <a:p>
            <a:pPr algn="ctr"/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11-17-2019</a:t>
            </a:r>
            <a:endParaRPr 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34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112126" y="836614"/>
            <a:ext cx="2555875" cy="43529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Cheri </a:t>
            </a:r>
            <a:r>
              <a:rPr lang="en-US" altLang="zh-TW" sz="1800" b="1" dirty="0" err="1">
                <a:solidFill>
                  <a:schemeClr val="bg1"/>
                </a:solidFill>
                <a:ea typeface="新細明體" charset="-120"/>
              </a:rPr>
              <a:t>Blauwet</a:t>
            </a:r>
            <a:endParaRPr lang="en-US" altLang="zh-TW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28</a:t>
            </a:r>
            <a:r>
              <a:rPr lang="zh-TW" altLang="en-US" sz="1800" b="1" dirty="0" smtClean="0">
                <a:solidFill>
                  <a:schemeClr val="bg1"/>
                </a:solidFill>
                <a:ea typeface="新細明體" charset="-120"/>
              </a:rPr>
              <a:t>歲</a:t>
            </a:r>
            <a:r>
              <a:rPr lang="zh-CN" altLang="en-US" sz="1800" b="1" dirty="0" smtClean="0">
                <a:solidFill>
                  <a:schemeClr val="bg1"/>
                </a:solidFill>
                <a:ea typeface="新細明體" charset="-120"/>
              </a:rPr>
              <a:t>（</a:t>
            </a:r>
            <a:r>
              <a:rPr lang="en-US" altLang="zh-CN" sz="1800" b="1" dirty="0" smtClean="0">
                <a:solidFill>
                  <a:schemeClr val="bg1"/>
                </a:solidFill>
                <a:ea typeface="新細明體" charset="-120"/>
              </a:rPr>
              <a:t>2008</a:t>
            </a:r>
            <a:r>
              <a:rPr lang="zh-CN" altLang="en-US" sz="1800" b="1" dirty="0" smtClean="0">
                <a:solidFill>
                  <a:schemeClr val="bg1"/>
                </a:solidFill>
                <a:ea typeface="新細明體" charset="-120"/>
              </a:rPr>
              <a:t>）</a:t>
            </a:r>
            <a:endParaRPr lang="zh-TW" altLang="en-US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史丹福大學醫學院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參加</a:t>
            </a: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2004</a:t>
            </a: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世界殘障奧運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800</a:t>
            </a: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公尺金牌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5000</a:t>
            </a: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公尺銅牌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參加</a:t>
            </a: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2008</a:t>
            </a: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世界殘障奧運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/>
                </a:solidFill>
                <a:ea typeface="新細明體" charset="-120"/>
              </a:rPr>
              <a:t>400</a:t>
            </a:r>
            <a:r>
              <a:rPr lang="zh-CN" altLang="en-US" sz="1800" b="1" dirty="0" smtClean="0">
                <a:solidFill>
                  <a:schemeClr val="bg1"/>
                </a:solidFill>
                <a:ea typeface="新細明體" charset="-120"/>
              </a:rPr>
              <a:t>公尺</a:t>
            </a:r>
            <a:endParaRPr lang="en-US" altLang="zh-TW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/>
                </a:solidFill>
                <a:ea typeface="新細明體" charset="-120"/>
              </a:rPr>
              <a:t>800</a:t>
            </a:r>
            <a:r>
              <a:rPr lang="zh-CN" altLang="en-US" sz="1800" b="1" dirty="0" smtClean="0">
                <a:solidFill>
                  <a:schemeClr val="bg1"/>
                </a:solidFill>
                <a:ea typeface="新細明體" charset="-120"/>
              </a:rPr>
              <a:t>公尺</a:t>
            </a:r>
            <a:endParaRPr lang="en-US" altLang="zh-TW" sz="1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>
                <a:solidFill>
                  <a:schemeClr val="bg1"/>
                </a:solidFill>
                <a:ea typeface="新細明體" charset="-120"/>
              </a:rPr>
              <a:t>5000</a:t>
            </a:r>
            <a:r>
              <a:rPr lang="zh-TW" altLang="en-US" sz="1800" b="1" dirty="0">
                <a:solidFill>
                  <a:schemeClr val="bg1"/>
                </a:solidFill>
                <a:ea typeface="新細明體" charset="-120"/>
              </a:rPr>
              <a:t>公尺競賽</a:t>
            </a:r>
          </a:p>
        </p:txBody>
      </p:sp>
    </p:spTree>
    <p:extLst>
      <p:ext uri="{BB962C8B-B14F-4D97-AF65-F5344CB8AC3E}">
        <p14:creationId xmlns:p14="http://schemas.microsoft.com/office/powerpoint/2010/main" val="39924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Larchwood native Cheri Blauwet (left) is helped by officials after she fell off her wheelchair in the 5,000-meter event at the Paralympics in Beijing earlier this month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90" y="1153630"/>
            <a:ext cx="4647946" cy="44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7693547" y="1327366"/>
            <a:ext cx="2483725" cy="249299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ea typeface="新細明體" charset="-120"/>
              </a:rPr>
              <a:t>參加</a:t>
            </a:r>
            <a:r>
              <a:rPr lang="en-US" altLang="zh-TW" sz="2800" b="1" dirty="0">
                <a:solidFill>
                  <a:schemeClr val="bg1"/>
                </a:solidFill>
                <a:ea typeface="新細明體" charset="-120"/>
              </a:rPr>
              <a:t>2008</a:t>
            </a:r>
            <a:r>
              <a:rPr lang="zh-TW" altLang="en-US" sz="2800" b="1" dirty="0">
                <a:solidFill>
                  <a:schemeClr val="bg1"/>
                </a:solidFill>
                <a:ea typeface="新細明體" charset="-120"/>
              </a:rPr>
              <a:t>世界殘障奧運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b="1" dirty="0">
              <a:solidFill>
                <a:schemeClr val="bg1"/>
              </a:solidFill>
              <a:ea typeface="新細明體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400</a:t>
            </a:r>
            <a:r>
              <a:rPr lang="zh-CN" altLang="en-US" sz="2400" b="1" dirty="0" smtClean="0">
                <a:solidFill>
                  <a:schemeClr val="bg1"/>
                </a:solidFill>
                <a:ea typeface="新細明體" charset="-120"/>
              </a:rPr>
              <a:t>公尺</a:t>
            </a: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a typeface="新細明體" charset="-120"/>
              </a:rPr>
              <a:t>─ </a:t>
            </a:r>
            <a:r>
              <a:rPr lang="zh-TW" altLang="en-US" sz="2400" b="1" dirty="0">
                <a:solidFill>
                  <a:schemeClr val="bg1"/>
                </a:solidFill>
                <a:ea typeface="新細明體" charset="-120"/>
              </a:rPr>
              <a:t>第四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800</a:t>
            </a:r>
            <a:r>
              <a:rPr lang="zh-CN" altLang="en-US" sz="2400" b="1" dirty="0" smtClean="0">
                <a:solidFill>
                  <a:schemeClr val="bg1"/>
                </a:solidFill>
                <a:ea typeface="新細明體" charset="-120"/>
              </a:rPr>
              <a:t>公尺 </a:t>
            </a: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─ </a:t>
            </a:r>
            <a:r>
              <a:rPr lang="zh-TW" altLang="en-US" sz="2400" b="1" dirty="0">
                <a:solidFill>
                  <a:schemeClr val="bg1"/>
                </a:solidFill>
                <a:ea typeface="新細明體" charset="-120"/>
              </a:rPr>
              <a:t>第四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5000</a:t>
            </a:r>
            <a:r>
              <a:rPr lang="zh-CN" altLang="en-US" sz="2400" b="1" dirty="0" smtClean="0">
                <a:solidFill>
                  <a:schemeClr val="bg1"/>
                </a:solidFill>
                <a:ea typeface="新細明體" charset="-120"/>
              </a:rPr>
              <a:t>公尺</a:t>
            </a:r>
            <a:r>
              <a:rPr lang="en-US" altLang="zh-TW" sz="2400" b="1" dirty="0" smtClean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ea typeface="新細明體" charset="-120"/>
              </a:rPr>
              <a:t>─ </a:t>
            </a:r>
            <a:r>
              <a:rPr lang="zh-TW" altLang="en-US" sz="2400" b="1" dirty="0">
                <a:solidFill>
                  <a:schemeClr val="bg1"/>
                </a:solidFill>
                <a:ea typeface="新細明體" charset="-120"/>
              </a:rPr>
              <a:t>第</a:t>
            </a:r>
            <a:r>
              <a:rPr lang="zh-TW" altLang="en-US" sz="2400" b="1" dirty="0" smtClean="0">
                <a:solidFill>
                  <a:schemeClr val="bg1"/>
                </a:solidFill>
                <a:ea typeface="新細明體" charset="-120"/>
              </a:rPr>
              <a:t>五</a:t>
            </a:r>
            <a:endParaRPr lang="zh-TW" altLang="en-US" sz="2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537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0" y="1670621"/>
            <a:ext cx="9144000" cy="2550542"/>
          </a:xfrm>
          <a:prstGeom prst="rightArrow">
            <a:avLst>
              <a:gd name="adj1" fmla="val 50000"/>
              <a:gd name="adj2" fmla="val 6754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800601" y="3141663"/>
            <a:ext cx="2303463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2364581" y="2409111"/>
            <a:ext cx="4824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 i="1" dirty="0">
                <a:solidFill>
                  <a:schemeClr val="bg1"/>
                </a:solidFill>
                <a:ea typeface="新細明體" charset="-120"/>
              </a:rPr>
              <a:t>神的國＝天國</a:t>
            </a:r>
          </a:p>
        </p:txBody>
      </p:sp>
      <p:sp>
        <p:nvSpPr>
          <p:cNvPr id="21509" name="Line 10"/>
          <p:cNvSpPr>
            <a:spLocks noChangeShapeType="1"/>
          </p:cNvSpPr>
          <p:nvPr/>
        </p:nvSpPr>
        <p:spPr bwMode="auto">
          <a:xfrm flipV="1">
            <a:off x="4800600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1"/>
          <p:cNvSpPr>
            <a:spLocks noChangeShapeType="1"/>
          </p:cNvSpPr>
          <p:nvPr/>
        </p:nvSpPr>
        <p:spPr bwMode="auto">
          <a:xfrm flipV="1">
            <a:off x="7104063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4656932" y="3127674"/>
            <a:ext cx="259079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i="1" dirty="0" smtClean="0">
                <a:ea typeface="新細明體" charset="-120"/>
              </a:rPr>
              <a:t>這世界 （基督後）</a:t>
            </a:r>
            <a:endParaRPr lang="zh-TW" altLang="en-US" sz="2400" dirty="0">
              <a:ea typeface="新細明體" charset="-120"/>
            </a:endParaRPr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4656139" y="4508501"/>
            <a:ext cx="45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ea typeface="新細明體" charset="-120"/>
              </a:rPr>
              <a:t>基督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6959600" y="4652964"/>
            <a:ext cx="458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ea typeface="新細明體" charset="-120"/>
              </a:rPr>
              <a:t>世界末了</a:t>
            </a:r>
          </a:p>
        </p:txBody>
      </p:sp>
      <p:sp>
        <p:nvSpPr>
          <p:cNvPr id="21514" name="Text Box 17"/>
          <p:cNvSpPr txBox="1">
            <a:spLocks noChangeArrowheads="1"/>
          </p:cNvSpPr>
          <p:nvPr/>
        </p:nvSpPr>
        <p:spPr bwMode="auto">
          <a:xfrm>
            <a:off x="7391400" y="4581526"/>
            <a:ext cx="4587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>
                <a:ea typeface="新細明體" charset="-120"/>
              </a:rPr>
              <a:t>新天新地開始</a:t>
            </a:r>
          </a:p>
        </p:txBody>
      </p:sp>
      <p:sp>
        <p:nvSpPr>
          <p:cNvPr id="21515" name="Oval 18"/>
          <p:cNvSpPr>
            <a:spLocks noChangeArrowheads="1"/>
          </p:cNvSpPr>
          <p:nvPr/>
        </p:nvSpPr>
        <p:spPr bwMode="auto">
          <a:xfrm>
            <a:off x="4800601" y="4868863"/>
            <a:ext cx="2232025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6" name="Oval 19"/>
          <p:cNvSpPr>
            <a:spLocks noChangeArrowheads="1"/>
          </p:cNvSpPr>
          <p:nvPr/>
        </p:nvSpPr>
        <p:spPr bwMode="auto">
          <a:xfrm>
            <a:off x="5664201" y="5084764"/>
            <a:ext cx="1008063" cy="86518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17" name="Text Box 20"/>
          <p:cNvSpPr txBox="1">
            <a:spLocks noChangeArrowheads="1"/>
          </p:cNvSpPr>
          <p:nvPr/>
        </p:nvSpPr>
        <p:spPr bwMode="auto">
          <a:xfrm>
            <a:off x="5808664" y="5229226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 b="1" dirty="0">
                <a:solidFill>
                  <a:schemeClr val="bg1"/>
                </a:solidFill>
                <a:ea typeface="新細明體" charset="-120"/>
              </a:rPr>
              <a:t>教會</a:t>
            </a:r>
          </a:p>
        </p:txBody>
      </p:sp>
      <p:sp>
        <p:nvSpPr>
          <p:cNvPr id="21518" name="Text Box 21"/>
          <p:cNvSpPr txBox="1">
            <a:spLocks noChangeArrowheads="1"/>
          </p:cNvSpPr>
          <p:nvPr/>
        </p:nvSpPr>
        <p:spPr bwMode="auto">
          <a:xfrm>
            <a:off x="1768856" y="942177"/>
            <a:ext cx="81432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i="1" dirty="0">
                <a:ea typeface="新細明體" charset="-120"/>
              </a:rPr>
              <a:t>天國的「已濟與未濟</a:t>
            </a:r>
            <a:r>
              <a:rPr lang="zh-TW" altLang="en-US" b="1" i="1" dirty="0" smtClean="0">
                <a:ea typeface="新細明體" charset="-120"/>
              </a:rPr>
              <a:t>」  </a:t>
            </a:r>
            <a:r>
              <a:rPr lang="en-US" altLang="zh-TW" b="1" i="1" dirty="0" smtClean="0">
                <a:ea typeface="新細明體" charset="-120"/>
              </a:rPr>
              <a:t>Already </a:t>
            </a:r>
            <a:r>
              <a:rPr lang="en-US" altLang="zh-TW" b="1" i="1" dirty="0">
                <a:ea typeface="新細明體" charset="-120"/>
              </a:rPr>
              <a:t>But Not Yet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7850188" y="4221671"/>
            <a:ext cx="3305840" cy="14927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600" b="1" i="1" dirty="0">
                <a:solidFill>
                  <a:schemeClr val="tx2"/>
                </a:solidFill>
                <a:ea typeface="新細明體" charset="-120"/>
              </a:rPr>
              <a:t>天國</a:t>
            </a:r>
            <a:r>
              <a:rPr lang="zh-CN" altLang="en-US" sz="2600" b="1" i="1" dirty="0">
                <a:solidFill>
                  <a:schemeClr val="tx2"/>
                </a:solidFill>
                <a:ea typeface="新細明體" charset="-120"/>
              </a:rPr>
              <a:t>子</a:t>
            </a:r>
            <a:r>
              <a:rPr lang="zh-CN" altLang="en-US" sz="2600" b="1" i="1" dirty="0" smtClean="0">
                <a:solidFill>
                  <a:schemeClr val="tx2"/>
                </a:solidFill>
                <a:ea typeface="新細明體" charset="-120"/>
              </a:rPr>
              <a:t>民的</a:t>
            </a:r>
            <a:r>
              <a:rPr lang="en-US" altLang="zh-CN" sz="2600" b="1" i="1" dirty="0" smtClean="0">
                <a:solidFill>
                  <a:schemeClr val="tx2"/>
                </a:solidFill>
                <a:ea typeface="新細明體" charset="-120"/>
              </a:rPr>
              <a:t>【</a:t>
            </a:r>
            <a:r>
              <a:rPr lang="zh-CN" altLang="en-US" sz="2600" b="1" i="1" dirty="0">
                <a:solidFill>
                  <a:schemeClr val="tx2"/>
                </a:solidFill>
                <a:ea typeface="新細明體" charset="-120"/>
              </a:rPr>
              <a:t>完全</a:t>
            </a:r>
            <a:r>
              <a:rPr lang="en-US" altLang="zh-CN" sz="2600" b="1" i="1" dirty="0" smtClean="0">
                <a:solidFill>
                  <a:schemeClr val="tx2"/>
                </a:solidFill>
                <a:ea typeface="新細明體" charset="-120"/>
              </a:rPr>
              <a:t>】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600" b="1" i="1" dirty="0" smtClean="0">
                <a:solidFill>
                  <a:schemeClr val="tx2"/>
                </a:solidFill>
                <a:ea typeface="新細明體" charset="-120"/>
              </a:rPr>
              <a:t>也</a:t>
            </a:r>
            <a:r>
              <a:rPr lang="zh-CN" altLang="en-US" sz="2600" b="1" i="1" dirty="0">
                <a:solidFill>
                  <a:schemeClr val="tx2"/>
                </a:solidFill>
                <a:ea typeface="新細明體" charset="-120"/>
              </a:rPr>
              <a:t>是</a:t>
            </a:r>
            <a:r>
              <a:rPr lang="zh-TW" altLang="en-US" sz="2600" b="1" i="1" dirty="0">
                <a:solidFill>
                  <a:schemeClr val="tx2"/>
                </a:solidFill>
                <a:ea typeface="新細明體" charset="-120"/>
              </a:rPr>
              <a:t>「已濟與未濟」</a:t>
            </a:r>
            <a:r>
              <a:rPr lang="en-US" altLang="zh-TW" sz="2600" b="1" i="1" dirty="0">
                <a:solidFill>
                  <a:schemeClr val="tx2"/>
                </a:solidFill>
                <a:ea typeface="新細明體" charset="-120"/>
              </a:rPr>
              <a:t>Already But Not Yet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87" t="1162" r="15426" b="852"/>
          <a:stretch/>
        </p:blipFill>
        <p:spPr>
          <a:xfrm>
            <a:off x="142268" y="4076700"/>
            <a:ext cx="4082071" cy="26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234441"/>
            <a:ext cx="6044183" cy="43098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en-US" altLang="zh-TW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54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屆電視金鐘獎</a:t>
            </a:r>
            <a:r>
              <a:rPr lang="en-US" altLang="zh-TW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</a:t>
            </a: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徒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團隊</a:t>
            </a: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放異</a:t>
            </a: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彩</a:t>
            </a:r>
            <a:endParaRPr lang="en-US" altLang="zh-TW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en-US" altLang="zh-TW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TW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「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我們</a:t>
            </a: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與惡</a:t>
            </a:r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的距離</a:t>
            </a: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」</a:t>
            </a:r>
            <a:endParaRPr lang="en-US" altLang="zh-TW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辦</a:t>
            </a:r>
            <a:r>
              <a:rPr lang="en-US" altLang="zh-TW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大獎 </a:t>
            </a:r>
            <a:endParaRPr lang="en-US" altLang="zh-TW" sz="4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zh-TW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歸</a:t>
            </a:r>
            <a:r>
              <a:rPr lang="zh-TW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榮耀於神</a:t>
            </a:r>
            <a:endParaRPr 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258" t="19376" r="39607" b="20622"/>
          <a:stretch/>
        </p:blipFill>
        <p:spPr>
          <a:xfrm>
            <a:off x="6699183" y="577837"/>
            <a:ext cx="4878058" cy="58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766" y="489134"/>
            <a:ext cx="11752446" cy="6254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5:20 </a:t>
            </a:r>
            <a:r>
              <a:rPr lang="zh-TW" altLang="en-US" sz="2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我告訴你們、你們的義、若不勝於文士和法利賽人的義、斷不能進天國。</a:t>
            </a:r>
            <a:endParaRPr lang="en-US" sz="2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5:21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你們聽見有吩咐古人的話、說、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『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不可殺人、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』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又說、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『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凡殺人的、難免受審判。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』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5:22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只是我告訴你們、</a:t>
            </a:r>
            <a:r>
              <a:rPr lang="zh-TW" altLang="en-US" sz="2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凡向弟兄動怒的、難免受審判。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〔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有古卷在凡字下添無緣無故的五字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〕</a:t>
            </a:r>
            <a:r>
              <a:rPr lang="zh-TW" altLang="en-US" sz="28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凡罵弟兄是拉加的、難免公會的審斷．凡罵弟兄是魔利的、難免地獄的火。</a:t>
            </a:r>
            <a:endParaRPr lang="en-US" sz="28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5:23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所以你在祭壇上獻禮物的時候、若想起弟兄向你懷怨、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5:24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就把禮物留在壇前、先去同弟兄和好、然後來獻禮物。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5:25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你同告你的對頭還在路上、就趕緊與他和息．恐怕他把你送給審判官、審判官交付衙役、你就下在監裡了。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5:26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我實在告訴你、若有一文錢沒有還清、你斷不能從那裡出來。</a:t>
            </a:r>
            <a:endParaRPr lang="en-US" sz="28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1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71" t="6964" r="28180" b="8441"/>
          <a:stretch/>
        </p:blipFill>
        <p:spPr bwMode="auto">
          <a:xfrm>
            <a:off x="112591" y="1808061"/>
            <a:ext cx="4989761" cy="3777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9733" t="10510" r="10328" b="8820"/>
          <a:stretch/>
        </p:blipFill>
        <p:spPr bwMode="auto">
          <a:xfrm>
            <a:off x="5175504" y="1817688"/>
            <a:ext cx="5687353" cy="3767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5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59" t="22718" r="72696" b="37411"/>
          <a:stretch/>
        </p:blipFill>
        <p:spPr>
          <a:xfrm>
            <a:off x="567540" y="1929858"/>
            <a:ext cx="3641557" cy="372176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5414" t="6964" r="1851" b="8193"/>
          <a:stretch/>
        </p:blipFill>
        <p:spPr bwMode="auto">
          <a:xfrm>
            <a:off x="4474273" y="1929858"/>
            <a:ext cx="6397943" cy="3795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65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886" y="868174"/>
            <a:ext cx="5579767" cy="5762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</a:t>
            </a:r>
            <a:r>
              <a:rPr lang="zh-TW" altLang="en-US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en-US" altLang="zh-TW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			</a:t>
            </a:r>
            <a:endParaRPr lang="zh-TW" altLang="en-US" sz="4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260705" y="5508921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259262" y="3985141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4259263" y="2637982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402420" y="1799245"/>
            <a:ext cx="4561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該隱殺亞伯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-  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罪行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402420" y="3026959"/>
            <a:ext cx="51552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該隱的怒氣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-	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念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3402420" y="4487707"/>
            <a:ext cx="51094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該隱的暴力傾向 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5" y="1078993"/>
            <a:ext cx="10131425" cy="45476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第一個要求</a:t>
            </a:r>
            <a:endParaRPr lang="en-US" altLang="zh-CN" sz="2800" b="1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MingLiU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5:23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所以你在祭壇上獻禮物的時候、若想起弟兄向你懷怨、</a:t>
            </a:r>
            <a:endParaRPr 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5:24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就把禮物留在壇前、先去同弟兄和好、然後來獻禮</a:t>
            </a:r>
            <a:r>
              <a:rPr lang="zh-TW" alt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物</a:t>
            </a:r>
            <a:r>
              <a:rPr lang="zh-CN" alt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。</a:t>
            </a:r>
            <a:endParaRPr lang="en-US" altLang="zh-CN" sz="2800" b="1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MingLiU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altLang="zh-TW" sz="2800" b="1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MingLiU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第二</a:t>
            </a:r>
            <a:r>
              <a:rPr lang="zh-CN" alt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個要求</a:t>
            </a:r>
            <a:endParaRPr lang="en-US" altLang="zh-CN" sz="2800" b="1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MingLiU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5:25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你同告你的對頭還在路上、就趕緊與他和息．恐怕他把你送給審判官、審判官交付衙役、你就下在監裡了</a:t>
            </a:r>
            <a:r>
              <a:rPr lang="zh-TW" alt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。</a:t>
            </a:r>
            <a:endParaRPr lang="en-US" altLang="zh-TW" sz="2800" b="1" dirty="0" smtClean="0"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8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5:26 </a:t>
            </a:r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MingLiU"/>
              </a:rPr>
              <a:t>我實在告訴你、若有一文錢沒有還清、你斷不能從那裡出來。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239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0704" y="871185"/>
            <a:ext cx="8169349" cy="576263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人的</a:t>
            </a:r>
            <a:r>
              <a:rPr lang="zh-TW" altLang="en-US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en-US" altLang="zh-TW" sz="4000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			</a:t>
            </a:r>
            <a:r>
              <a:rPr lang="zh-CN" altLang="en-US" sz="4000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人稱義成聖</a:t>
            </a:r>
            <a:endParaRPr lang="zh-TW" altLang="en-US" sz="4000" b="1" dirty="0">
              <a:solidFill>
                <a:srgbClr val="FFC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963358" y="5426837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1897635" y="3977486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1760474" y="254663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769299" y="2547994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4675" y="3849909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134012" y="1780536"/>
            <a:ext cx="45613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該隱殺亞伯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-  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罪行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079023" y="2978815"/>
            <a:ext cx="51552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該隱的怒氣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-	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念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005715" y="4492797"/>
            <a:ext cx="51094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該隱的暴力傾向 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 </a:t>
            </a:r>
            <a:r>
              <a:rPr lang="zh-TW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</a:t>
            </a:r>
            <a:endParaRPr lang="zh-TW" altLang="en-US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15175" y="1768564"/>
            <a:ext cx="3972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</a:t>
            </a:r>
            <a:r>
              <a:rPr lang="zh-CN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</a:t>
            </a:r>
            <a:r>
              <a:rPr lang="zh-CN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– 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愛神愛人</a:t>
            </a:r>
            <a:endParaRPr lang="zh-TW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554875" y="3139868"/>
            <a:ext cx="59329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b="1" dirty="0" smtClean="0">
                <a:ea typeface="新細明體" charset="-120"/>
              </a:rPr>
              <a:t>        </a:t>
            </a:r>
            <a:r>
              <a:rPr lang="en-US" altLang="zh-TW" b="1" dirty="0" smtClean="0">
                <a:ea typeface="新細明體" charset="-120"/>
              </a:rPr>
              <a:t>		</a:t>
            </a:r>
            <a:r>
              <a:rPr lang="zh-TW" altLang="en-US" b="1" dirty="0" smtClean="0">
                <a:solidFill>
                  <a:srgbClr val="FFC000"/>
                </a:solidFill>
                <a:ea typeface="新細明體" charset="-120"/>
              </a:rPr>
              <a:t>義</a:t>
            </a:r>
            <a:r>
              <a:rPr lang="zh-CN" altLang="en-US" b="1" dirty="0" smtClean="0">
                <a:solidFill>
                  <a:srgbClr val="FFC000"/>
                </a:solidFill>
                <a:ea typeface="新細明體" charset="-120"/>
              </a:rPr>
              <a:t>的念頭</a:t>
            </a:r>
            <a:r>
              <a:rPr lang="zh-CN" altLang="en-US" b="1" dirty="0" smtClean="0">
                <a:ea typeface="新細明體" charset="-120"/>
              </a:rPr>
              <a:t> </a:t>
            </a:r>
            <a:r>
              <a:rPr lang="en-US" altLang="zh-CN" b="1" dirty="0" smtClean="0">
                <a:ea typeface="新細明體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a typeface="新細明體" charset="-120"/>
              </a:rPr>
              <a:t>（與）使人和睦，溫柔憐恤</a:t>
            </a:r>
            <a:endParaRPr lang="zh-TW" altLang="en-US" b="1" dirty="0">
              <a:solidFill>
                <a:schemeClr val="accent3">
                  <a:lumMod val="20000"/>
                  <a:lumOff val="80000"/>
                </a:schemeClr>
              </a:solidFill>
              <a:ea typeface="新細明體" charset="-12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116863" y="4683340"/>
            <a:ext cx="61349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				</a:t>
            </a:r>
            <a:r>
              <a:rPr lang="zh-TW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義的</a:t>
            </a:r>
            <a:r>
              <a:rPr lang="zh-CN" altLang="en-US" b="1" dirty="0" smtClean="0">
                <a:solidFill>
                  <a:srgbClr val="FFC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性向</a:t>
            </a:r>
            <a:r>
              <a:rPr lang="zh-CN" altLang="en-US" b="1" dirty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 smtClean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虛心哀慟。</a:t>
            </a:r>
            <a:r>
              <a:rPr lang="zh-CN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飢渴慕義，清心見神</a:t>
            </a:r>
            <a:endParaRPr lang="zh-TW" altLang="en-US" b="1" dirty="0">
              <a:solidFill>
                <a:schemeClr val="accent3">
                  <a:lumMod val="20000"/>
                  <a:lumOff val="8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6852444" y="5326063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0" grpId="0"/>
      <p:bldP spid="532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24128" y="2221422"/>
            <a:ext cx="8741664" cy="2016125"/>
          </a:xfrm>
          <a:solidFill>
            <a:srgbClr val="FFFF99"/>
          </a:solidFill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zh-TW" sz="3600" b="1" dirty="0" smtClean="0">
                <a:solidFill>
                  <a:srgbClr val="9900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5:48 </a:t>
            </a:r>
            <a:r>
              <a:rPr lang="en-US" altLang="zh-TW" sz="3600" b="1" dirty="0">
                <a:solidFill>
                  <a:srgbClr val="9900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en-US" altLang="zh-TW" sz="3600" b="1" dirty="0">
                <a:solidFill>
                  <a:srgbClr val="9900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600" b="1" dirty="0">
                <a:solidFill>
                  <a:srgbClr val="990033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所以你們要完全、像你們的天父完全一樣。</a:t>
            </a:r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3971</TotalTime>
  <Words>640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 UI</vt:lpstr>
      <vt:lpstr>MingLiU</vt:lpstr>
      <vt:lpstr>新細明體</vt:lpstr>
      <vt:lpstr>微软雅黑</vt:lpstr>
      <vt:lpstr>Arial</vt:lpstr>
      <vt:lpstr>Calibri</vt:lpstr>
      <vt:lpstr>Calibri Light</vt:lpstr>
      <vt:lpstr>Times New Roman</vt:lpstr>
      <vt:lpstr>Celestial</vt:lpstr>
      <vt:lpstr>勝過法利賽人的義</vt:lpstr>
      <vt:lpstr>PowerPoint Presentation</vt:lpstr>
      <vt:lpstr>PowerPoint Presentation</vt:lpstr>
      <vt:lpstr>PowerPoint Presentation</vt:lpstr>
      <vt:lpstr>PowerPoint Presentation</vt:lpstr>
      <vt:lpstr>人的罪       </vt:lpstr>
      <vt:lpstr>PowerPoint Presentation</vt:lpstr>
      <vt:lpstr>人的罪       人稱義成聖</vt:lpstr>
      <vt:lpstr>5:48  所以你們要完全、像你們的天父完全一樣。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Yang</dc:creator>
  <cp:lastModifiedBy>Lou Yang</cp:lastModifiedBy>
  <cp:revision>28</cp:revision>
  <dcterms:created xsi:type="dcterms:W3CDTF">2019-11-12T01:23:07Z</dcterms:created>
  <dcterms:modified xsi:type="dcterms:W3CDTF">2019-11-17T10:03:34Z</dcterms:modified>
</cp:coreProperties>
</file>