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6" r:id="rId10"/>
    <p:sldId id="264" r:id="rId11"/>
    <p:sldId id="265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icrosoft YaHei" panose="020B0503020204020204" pitchFamily="34" charset="-122"/>
                <a:cs typeface="+mn-cs"/>
              </a:defRPr>
            </a:pPr>
            <a:r>
              <a:rPr lang="zh-CN" sz="3200" b="0" i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panose="020B0503020204020204" pitchFamily="34" charset="-122"/>
              </a:rPr>
              <a:t>失敗原因</a:t>
            </a:r>
          </a:p>
        </c:rich>
      </c:tx>
      <c:layout>
        <c:manualLayout>
          <c:xMode val="edge"/>
          <c:yMode val="edge"/>
          <c:x val="0.74798711755233493"/>
          <c:y val="0.2638888888888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icrosoft YaHei" panose="020B0503020204020204" pitchFamily="34" charset="-122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469169614667732"/>
          <c:y val="0.11089603382910468"/>
          <c:w val="0.49129293620906084"/>
          <c:h val="0.706233595800524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失敗原因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6E3-4F7C-929C-ECB6BAEE12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86E3-4F7C-929C-ECB6BAEE12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6E3-4F7C-929C-ECB6BAEE12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6E3-4F7C-929C-ECB6BAEE124F}"/>
              </c:ext>
            </c:extLst>
          </c:dPt>
          <c:dLbls>
            <c:dLbl>
              <c:idx val="0"/>
              <c:layout>
                <c:manualLayout>
                  <c:x val="-0.11694206702423078"/>
                  <c:y val="8.20516077577186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E3-4F7C-929C-ECB6BAEE124F}"/>
                </c:ext>
              </c:extLst>
            </c:dLbl>
            <c:dLbl>
              <c:idx val="1"/>
              <c:layout>
                <c:manualLayout>
                  <c:x val="3.6662735998579832E-2"/>
                  <c:y val="-0.1376877369495479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E3-4F7C-929C-ECB6BAEE124F}"/>
                </c:ext>
              </c:extLst>
            </c:dLbl>
            <c:dLbl>
              <c:idx val="2"/>
              <c:layout>
                <c:manualLayout>
                  <c:x val="0.12145028972827672"/>
                  <c:y val="4.74296442111402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E3-4F7C-929C-ECB6BAEE124F}"/>
                </c:ext>
              </c:extLst>
            </c:dLbl>
            <c:dLbl>
              <c:idx val="3"/>
              <c:layout>
                <c:manualLayout>
                  <c:x val="5.7435809654228002E-2"/>
                  <c:y val="0.1372564780407251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E3-4F7C-929C-ECB6BAEE12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太不現實</c:v>
                </c:pt>
                <c:pt idx="1">
                  <c:v>沒有記錄</c:v>
                </c:pt>
                <c:pt idx="2">
                  <c:v>完全忘記</c:v>
                </c:pt>
                <c:pt idx="3">
                  <c:v>立志太多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0.35</c:v>
                </c:pt>
                <c:pt idx="1">
                  <c:v>0.33</c:v>
                </c:pt>
                <c:pt idx="2">
                  <c:v>0.23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E3-4F7C-929C-ECB6BAEE124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9661835748792261E-2"/>
          <c:y val="0.851632035578886"/>
          <c:w val="0.89999999999999991"/>
          <c:h val="8.10232575094779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Microsoft YaHei" panose="020B0503020204020204" pitchFamily="34" charset="-122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90FB-4309-461B-8637-BC378AD2D410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C5EE-7DF1-4626-8634-3DB73F3F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0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90FB-4309-461B-8637-BC378AD2D410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C5EE-7DF1-4626-8634-3DB73F3F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8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90FB-4309-461B-8637-BC378AD2D410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C5EE-7DF1-4626-8634-3DB73F3F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5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90FB-4309-461B-8637-BC378AD2D410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C5EE-7DF1-4626-8634-3DB73F3F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7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90FB-4309-461B-8637-BC378AD2D410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C5EE-7DF1-4626-8634-3DB73F3F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0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90FB-4309-461B-8637-BC378AD2D410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C5EE-7DF1-4626-8634-3DB73F3F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6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90FB-4309-461B-8637-BC378AD2D410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C5EE-7DF1-4626-8634-3DB73F3F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3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90FB-4309-461B-8637-BC378AD2D410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C5EE-7DF1-4626-8634-3DB73F3F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90FB-4309-461B-8637-BC378AD2D410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C5EE-7DF1-4626-8634-3DB73F3F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2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90FB-4309-461B-8637-BC378AD2D410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C5EE-7DF1-4626-8634-3DB73F3F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90FB-4309-461B-8637-BC378AD2D410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C5EE-7DF1-4626-8634-3DB73F3F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7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B90FB-4309-461B-8637-BC378AD2D410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8C5EE-7DF1-4626-8634-3DB73F3F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0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year of jubilee">
            <a:extLst>
              <a:ext uri="{FF2B5EF4-FFF2-40B4-BE49-F238E27FC236}">
                <a16:creationId xmlns:a16="http://schemas.microsoft.com/office/drawing/2014/main" id="{57069E35-29FA-4498-9F56-83D48EB8C9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43000"/>
            <a:ext cx="91439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BB5335-AD44-4086-A324-F437F8106274}"/>
              </a:ext>
            </a:extLst>
          </p:cNvPr>
          <p:cNvSpPr txBox="1"/>
          <p:nvPr/>
        </p:nvSpPr>
        <p:spPr>
          <a:xfrm>
            <a:off x="4823926" y="2567224"/>
            <a:ext cx="41801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你和我的</a:t>
            </a:r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禧年</a:t>
            </a:r>
            <a:endParaRPr lang="en-US" altLang="zh-CN" sz="4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（利未記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25:8-17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（以賽亞書 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61:1-2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（路加福音 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4:16-20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059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7E0E-BDF7-4AFA-BE66-6FDDF917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禧年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8FCF5-AFEB-4502-8E8E-C255E59EF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安息之年</a:t>
            </a:r>
            <a:endParaRPr lang="en-US" altLang="zh-CN" sz="4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恩典之年</a:t>
            </a:r>
            <a:endParaRPr lang="en-US" altLang="zh-CN" sz="4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信心之年</a:t>
            </a:r>
            <a:endParaRPr 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098" name="Picture 2" descr="Image result for year of jubilee">
            <a:extLst>
              <a:ext uri="{FF2B5EF4-FFF2-40B4-BE49-F238E27FC236}">
                <a16:creationId xmlns:a16="http://schemas.microsoft.com/office/drawing/2014/main" id="{4A097E67-DC74-4BDE-94B4-38FA15E52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2 Chronicles 36 21">
            <a:extLst>
              <a:ext uri="{FF2B5EF4-FFF2-40B4-BE49-F238E27FC236}">
                <a16:creationId xmlns:a16="http://schemas.microsoft.com/office/drawing/2014/main" id="{3471299C-7CB5-4C4E-940D-135D34BF4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70" y="502920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A5E22-9ED0-4C54-AC29-E20C9AE47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706"/>
            <a:ext cx="7886700" cy="1325563"/>
          </a:xfrm>
        </p:spPr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 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4:16-20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C1AB2-6E7C-424C-ADBD-5BC4B9D91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77" y="1082967"/>
            <a:ext cx="8761445" cy="57383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/>
              <a:t>16</a:t>
            </a:r>
            <a:r>
              <a:rPr lang="zh-TW" altLang="en-US" dirty="0"/>
              <a:t>耶穌來到</a:t>
            </a:r>
            <a:r>
              <a:rPr lang="zh-TW" altLang="en-US" u="sng" dirty="0"/>
              <a:t>拿撒勒</a:t>
            </a:r>
            <a:r>
              <a:rPr lang="zh-TW" altLang="en-US" dirty="0"/>
              <a:t>，就是他長大的地方。在安息日，照他平常的規矩進了會堂，站起來要念聖經。 </a:t>
            </a:r>
            <a:r>
              <a:rPr lang="en-US" altLang="zh-TW" dirty="0"/>
              <a:t>17</a:t>
            </a:r>
            <a:r>
              <a:rPr lang="zh-TW" altLang="en-US" dirty="0"/>
              <a:t>有人把先知</a:t>
            </a:r>
            <a:r>
              <a:rPr lang="zh-TW" altLang="en-US" u="sng" dirty="0"/>
              <a:t>以賽亞</a:t>
            </a:r>
            <a:r>
              <a:rPr lang="zh-TW" altLang="en-US" dirty="0"/>
              <a:t>的書交給他，他就打開，找到一處寫着說：</a:t>
            </a:r>
          </a:p>
          <a:p>
            <a:pPr marL="914400" lvl="2" indent="0">
              <a:buNone/>
            </a:pPr>
            <a:r>
              <a:rPr lang="en-US" altLang="zh-TW" sz="2800" dirty="0"/>
              <a:t>18</a:t>
            </a:r>
            <a:r>
              <a:rPr lang="zh-TW" altLang="en-US" sz="2800" dirty="0"/>
              <a:t>主的靈在我身上，</a:t>
            </a:r>
          </a:p>
          <a:p>
            <a:pPr marL="914400" lvl="2" indent="0">
              <a:buNone/>
            </a:pPr>
            <a:r>
              <a:rPr lang="zh-TW" altLang="en-US" sz="2800" dirty="0"/>
              <a:t>因為他用膏膏我，</a:t>
            </a:r>
          </a:p>
          <a:p>
            <a:pPr marL="914400" lvl="2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叫我傳福音給貧窮的人；</a:t>
            </a:r>
          </a:p>
          <a:p>
            <a:pPr marL="914400" lvl="2" indent="0">
              <a:buNone/>
            </a:pPr>
            <a:r>
              <a:rPr lang="zh-TW" altLang="en-US" sz="2800" dirty="0"/>
              <a:t>差遣我報告：</a:t>
            </a:r>
          </a:p>
          <a:p>
            <a:pPr marL="914400" lvl="2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被擄的得釋放，</a:t>
            </a:r>
          </a:p>
          <a:p>
            <a:pPr marL="914400" lvl="2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瞎眼的得看見，</a:t>
            </a:r>
          </a:p>
          <a:p>
            <a:pPr marL="914400" lvl="2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叫那受壓制的得自由，</a:t>
            </a:r>
          </a:p>
          <a:p>
            <a:pPr marL="914400" lvl="2" indent="0">
              <a:buNone/>
            </a:pPr>
            <a:r>
              <a:rPr lang="en-US" altLang="zh-TW" sz="2800" dirty="0"/>
              <a:t>19</a:t>
            </a:r>
            <a:r>
              <a:rPr lang="zh-TW" altLang="en-US" sz="2800" dirty="0"/>
              <a:t>報告神悅納人的禧年。</a:t>
            </a:r>
          </a:p>
          <a:p>
            <a:pPr marL="0" indent="0">
              <a:buNone/>
            </a:pPr>
            <a:r>
              <a:rPr lang="en-US" altLang="zh-TW" dirty="0"/>
              <a:t>20</a:t>
            </a:r>
            <a:r>
              <a:rPr lang="zh-TW" altLang="en-US" dirty="0"/>
              <a:t>於是把書捲起來，交還執事，就坐下。會堂裏的人都定睛看他。 </a:t>
            </a:r>
            <a:r>
              <a:rPr lang="en-US" altLang="zh-TW" dirty="0"/>
              <a:t>21</a:t>
            </a:r>
            <a:r>
              <a:rPr lang="zh-TW" altLang="en-US" dirty="0"/>
              <a:t>耶穌對他們說：「今天這經應驗在你們耳中了。」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DF232C-2B2E-4F4B-8458-4E07FC55EC1E}"/>
              </a:ext>
            </a:extLst>
          </p:cNvPr>
          <p:cNvSpPr/>
          <p:nvPr/>
        </p:nvSpPr>
        <p:spPr>
          <a:xfrm>
            <a:off x="4012165" y="4982548"/>
            <a:ext cx="821092" cy="4478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2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0CDC-9752-4814-A602-69D2434C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新年立志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&amp;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禧年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A8B54-8664-4C3D-AEFF-72FC6BD08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傳福音給貧窮的人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使被擄的得釋放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讓瞎眼的得看見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叫受壓制的得自由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146" name="Picture 2" descr="Image result for year of jubilee">
            <a:extLst>
              <a:ext uri="{FF2B5EF4-FFF2-40B4-BE49-F238E27FC236}">
                <a16:creationId xmlns:a16="http://schemas.microsoft.com/office/drawing/2014/main" id="{CF1CDDC2-89FE-4637-8F55-1C1965C82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9144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1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3D99-56D3-4BD2-92EC-7E6B43B6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瘋狂的愛</a:t>
            </a:r>
            <a:r>
              <a:rPr lang="zh-CN" altLang="en-US" dirty="0"/>
              <a:t> 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Crazy Love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EEC1FB0-F1D6-430F-B794-0138E7F7F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0" t="11866" r="53377" b="20423"/>
          <a:stretch/>
        </p:blipFill>
        <p:spPr>
          <a:xfrm>
            <a:off x="731520" y="1463040"/>
            <a:ext cx="4897707" cy="5224802"/>
          </a:xfrm>
        </p:spPr>
      </p:pic>
      <p:pic>
        <p:nvPicPr>
          <p:cNvPr id="7170" name="Picture 2" descr="Image result for crazylove">
            <a:extLst>
              <a:ext uri="{FF2B5EF4-FFF2-40B4-BE49-F238E27FC236}">
                <a16:creationId xmlns:a16="http://schemas.microsoft.com/office/drawing/2014/main" id="{4D1999B2-9EA7-4B5A-BAFF-C2946429B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90996"/>
            <a:ext cx="4444444" cy="57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CD63-1A2B-485E-9AF3-19BC7462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不冷不熱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03E74-FD1E-4161-B174-A53992435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7" y="1825624"/>
            <a:ext cx="4176617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啟示錄</a:t>
            </a:r>
            <a:r>
              <a:rPr lang="en-US" altLang="zh-TW" dirty="0"/>
              <a:t>3:16</a:t>
            </a:r>
            <a:r>
              <a:rPr lang="zh-TW" altLang="en-US" dirty="0"/>
              <a:t> 你既如溫水，也不冷也不熱，所以我必從我口中把你吐出去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啟示錄</a:t>
            </a:r>
            <a:r>
              <a:rPr lang="en-US" altLang="zh-TW" dirty="0"/>
              <a:t>3:15</a:t>
            </a:r>
            <a:r>
              <a:rPr lang="zh-TW" altLang="en-US" dirty="0"/>
              <a:t> 我知道你的行為，你也不冷也不熱；我巴不得你或冷或熱。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196" name="Picture 4" descr="Image result for hot spring vs cold spring">
            <a:extLst>
              <a:ext uri="{FF2B5EF4-FFF2-40B4-BE49-F238E27FC236}">
                <a16:creationId xmlns:a16="http://schemas.microsoft.com/office/drawing/2014/main" id="{733C00B9-C498-4436-9218-A42C2AD64D6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"/>
            <a:ext cx="4114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6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CD63-1A2B-485E-9AF3-19BC7462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不冷不熱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03E74-FD1E-4161-B174-A53992435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7" y="1825624"/>
            <a:ext cx="4176617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“將剩餘的獻給聖潔的上帝”</a:t>
            </a:r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dirty="0"/>
              <a:t>“我們很容易用其他事情把自己填滿，而把剩餘的給上帝</a:t>
            </a:r>
            <a:r>
              <a:rPr lang="en-US" altLang="zh-TW" dirty="0"/>
              <a:t>……</a:t>
            </a:r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dirty="0"/>
              <a:t>如果我們什麼都不給上帝，就會感到內疚，所以就給上帝一點碎渣兒。”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196" name="Picture 4" descr="Image result for hot spring vs cold spring">
            <a:extLst>
              <a:ext uri="{FF2B5EF4-FFF2-40B4-BE49-F238E27FC236}">
                <a16:creationId xmlns:a16="http://schemas.microsoft.com/office/drawing/2014/main" id="{733C00B9-C498-4436-9218-A42C2AD64D6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"/>
            <a:ext cx="4114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992E-2BBE-4EC0-AD58-89F7D9C0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你和我的禧年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17492-43C6-4330-8ADD-159EA8850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“</a:t>
            </a:r>
            <a:r>
              <a:rPr lang="zh-TW" altLang="en-US" dirty="0"/>
              <a:t>如果我們不確切知道自己還有多少年，最聰明的做法難道不是讓每一年都成為禧年嗎？把我們的時間、才能、金錢甘心樂意地奉獻，經歷神的安息、恩典和信心，這就成為你和我的禧年。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”</a:t>
            </a:r>
            <a:endParaRPr 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pic>
        <p:nvPicPr>
          <p:cNvPr id="4" name="Picture 2" descr="Image result for year of jubilee">
            <a:extLst>
              <a:ext uri="{FF2B5EF4-FFF2-40B4-BE49-F238E27FC236}">
                <a16:creationId xmlns:a16="http://schemas.microsoft.com/office/drawing/2014/main" id="{07A857A4-4B69-43EB-AE14-856E36621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3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2B80-8D95-4E7D-B1E2-EE699F47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新年立志</a:t>
            </a:r>
            <a:b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icrosoft YaHei" panose="020B0503020204020204" pitchFamily="34" charset="-122"/>
              </a:rPr>
              <a:t>new year’s resolution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icrosoft YaHei" panose="020B0503020204020204" pitchFamily="34" charset="-122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19723DE-2AC4-4751-8D33-3183ECEC6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741736"/>
              </p:ext>
            </p:extLst>
          </p:nvPr>
        </p:nvGraphicFramePr>
        <p:xfrm>
          <a:off x="628650" y="1371600"/>
          <a:ext cx="78867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30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795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DC4FF3-459F-46A1-8A38-D813BF4B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2" y="4760132"/>
            <a:ext cx="3820197" cy="1777829"/>
          </a:xfrm>
        </p:spPr>
        <p:txBody>
          <a:bodyPr>
            <a:normAutofit/>
          </a:bodyPr>
          <a:lstStyle/>
          <a:p>
            <a:pPr algn="r"/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禧　年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8A27BC0-F224-4DF3-9D4D-58F8323A2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3"/>
          <a:stretch/>
        </p:blipFill>
        <p:spPr bwMode="auto">
          <a:xfrm>
            <a:off x="20" y="2872"/>
            <a:ext cx="9143980" cy="4595954"/>
          </a:xfrm>
          <a:custGeom>
            <a:avLst/>
            <a:gdLst>
              <a:gd name="connsiteX0" fmla="*/ 0 w 12192000"/>
              <a:gd name="connsiteY0" fmla="*/ 0 h 4621300"/>
              <a:gd name="connsiteX1" fmla="*/ 12192000 w 12192000"/>
              <a:gd name="connsiteY1" fmla="*/ 0 h 4621300"/>
              <a:gd name="connsiteX2" fmla="*/ 12192000 w 12192000"/>
              <a:gd name="connsiteY2" fmla="*/ 3104412 h 4621300"/>
              <a:gd name="connsiteX3" fmla="*/ 12192000 w 12192000"/>
              <a:gd name="connsiteY3" fmla="*/ 3296537 h 4621300"/>
              <a:gd name="connsiteX4" fmla="*/ 12192000 w 12192000"/>
              <a:gd name="connsiteY4" fmla="*/ 4272355 h 4621300"/>
              <a:gd name="connsiteX5" fmla="*/ 12113803 w 12192000"/>
              <a:gd name="connsiteY5" fmla="*/ 4280638 h 4621300"/>
              <a:gd name="connsiteX6" fmla="*/ 6753597 w 12192000"/>
              <a:gd name="connsiteY6" fmla="*/ 4604195 h 4621300"/>
              <a:gd name="connsiteX7" fmla="*/ 400746 w 12192000"/>
              <a:gd name="connsiteY7" fmla="*/ 4432852 h 4621300"/>
              <a:gd name="connsiteX8" fmla="*/ 0 w 12192000"/>
              <a:gd name="connsiteY8" fmla="*/ 4395876 h 4621300"/>
              <a:gd name="connsiteX9" fmla="*/ 0 w 12192000"/>
              <a:gd name="connsiteY9" fmla="*/ 3296537 h 4621300"/>
              <a:gd name="connsiteX10" fmla="*/ 0 w 12192000"/>
              <a:gd name="connsiteY10" fmla="*/ 3104412 h 46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5D8C67DC-6D41-4C39-9118-0EDD4629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029" y="4767660"/>
            <a:ext cx="3880210" cy="17703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</a:t>
            </a:r>
            <a:r>
              <a:rPr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25</a:t>
            </a:r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章</a:t>
            </a:r>
            <a:r>
              <a:rPr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8532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7E0E-BDF7-4AFA-BE66-6FDDF917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禧年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8FCF5-AFEB-4502-8E8E-C255E59EF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安息之年</a:t>
            </a:r>
            <a:endParaRPr lang="en-US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098" name="Picture 2" descr="Image result for year of jubilee">
            <a:extLst>
              <a:ext uri="{FF2B5EF4-FFF2-40B4-BE49-F238E27FC236}">
                <a16:creationId xmlns:a16="http://schemas.microsoft.com/office/drawing/2014/main" id="{4A097E67-DC74-4BDE-94B4-38FA15E52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38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11F0-EF30-40EA-9570-8585D6933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安息年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&amp;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禧年</a:t>
            </a:r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（現代版）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 descr="Image result for greatest boss ever">
            <a:extLst>
              <a:ext uri="{FF2B5EF4-FFF2-40B4-BE49-F238E27FC236}">
                <a16:creationId xmlns:a16="http://schemas.microsoft.com/office/drawing/2014/main" id="{CBE4445D-0C87-4E51-B928-967172E12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858169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5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465C-5010-4871-A565-9F37EE09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 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25:8-12</a:t>
            </a:r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CN" altLang="en-US" sz="36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和合本修訂版</a:t>
            </a:r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6577A-74EF-4E06-87C5-93DB9A571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TW" dirty="0"/>
              <a:t>8</a:t>
            </a:r>
            <a:r>
              <a:rPr lang="zh-TW" altLang="en-US" dirty="0"/>
              <a:t>「你要計算七個安息年，就是七個七年。這就成為你的七個安息年，一共四十九年。 </a:t>
            </a:r>
            <a:r>
              <a:rPr lang="en-US" altLang="zh-TW" dirty="0"/>
              <a:t>9</a:t>
            </a:r>
            <a:r>
              <a:rPr lang="zh-TW" altLang="en-US" dirty="0"/>
              <a:t>七月初十，你要大聲吹角；這是贖罪日，你要在全地吹角。 </a:t>
            </a:r>
            <a:r>
              <a:rPr lang="en-US" altLang="zh-TW" dirty="0"/>
              <a:t>10</a:t>
            </a:r>
            <a:r>
              <a:rPr lang="zh-TW" altLang="en-US" dirty="0"/>
              <a:t>你們要以第五十年為聖年，在全地向所有的居民宣告自由。這是你們的禧年，各人的產業要歸還自己，各人要歸回自己的家。 </a:t>
            </a:r>
            <a:r>
              <a:rPr lang="en-US" altLang="zh-TW" dirty="0"/>
              <a:t>11</a:t>
            </a:r>
            <a:r>
              <a:rPr lang="zh-TW" altLang="en-US" dirty="0"/>
              <a:t>第五十年要作為你們的禧年。你們不可耕種，不可收割自然生長的莊稼，也不可摘取沒有修剪的葡萄樹上的葡萄。 </a:t>
            </a:r>
            <a:r>
              <a:rPr lang="en-US" altLang="zh-TW" dirty="0"/>
              <a:t>12</a:t>
            </a:r>
            <a:r>
              <a:rPr lang="zh-TW" altLang="en-US" dirty="0"/>
              <a:t>因為這是禧年，是你們的聖年；你們要吃地中自然生長的農作物。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3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465C-5010-4871-A565-9F37EE09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 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25:13-17</a:t>
            </a:r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CN" altLang="en-US" sz="36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和合本修訂版</a:t>
            </a:r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6577A-74EF-4E06-87C5-93DB9A571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altLang="zh-TW" dirty="0"/>
              <a:t>13</a:t>
            </a:r>
            <a:r>
              <a:rPr lang="zh-TW" altLang="en-US" dirty="0"/>
              <a:t>「這禧年，你們各人的產業要歸還自己。 </a:t>
            </a:r>
            <a:r>
              <a:rPr lang="en-US" altLang="zh-TW" dirty="0"/>
              <a:t>14</a:t>
            </a:r>
            <a:r>
              <a:rPr lang="zh-TW" altLang="en-US" dirty="0"/>
              <a:t>無論你賣甚麼給鄰舍，或從鄰舍的手中買甚麼，彼此不可虧負。 </a:t>
            </a:r>
            <a:r>
              <a:rPr lang="en-US" altLang="zh-TW" dirty="0"/>
              <a:t>15</a:t>
            </a:r>
            <a:r>
              <a:rPr lang="zh-TW" altLang="en-US" dirty="0"/>
              <a:t>你要按照禧年後的年數向鄰舍買；他要按照可收成的年數賣給你； </a:t>
            </a:r>
            <a:r>
              <a:rPr lang="en-US" altLang="zh-TW" dirty="0"/>
              <a:t>16</a:t>
            </a:r>
            <a:r>
              <a:rPr lang="zh-TW" altLang="en-US" dirty="0"/>
              <a:t>年數越多，價錢就越高；年數越少，價錢就越低，因為他賣給你的是收成的數量。 </a:t>
            </a:r>
            <a:r>
              <a:rPr lang="en-US" altLang="zh-TW" dirty="0"/>
              <a:t>17</a:t>
            </a:r>
            <a:r>
              <a:rPr lang="zh-TW" altLang="en-US" dirty="0"/>
              <a:t>你們彼此不可虧負，只要敬畏你的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神</a:t>
            </a:r>
            <a:r>
              <a:rPr lang="zh-TW" altLang="en-US" dirty="0"/>
              <a:t>，因為我是耶和華－你們的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神</a:t>
            </a:r>
            <a:r>
              <a:rPr lang="zh-TW" altLang="en-US" dirty="0"/>
              <a:t>。」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3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7E0E-BDF7-4AFA-BE66-6FDDF917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禧年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8FCF5-AFEB-4502-8E8E-C255E59EF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安息之年</a:t>
            </a:r>
            <a:endParaRPr lang="en-US" altLang="zh-CN" sz="4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恩典之年</a:t>
            </a:r>
            <a:endParaRPr 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098" name="Picture 2" descr="Image result for year of jubilee">
            <a:extLst>
              <a:ext uri="{FF2B5EF4-FFF2-40B4-BE49-F238E27FC236}">
                <a16:creationId xmlns:a16="http://schemas.microsoft.com/office/drawing/2014/main" id="{4A097E67-DC74-4BDE-94B4-38FA15E52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9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BC52-C381-4535-8E85-1AD19E8F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以賽亞書 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61:1-2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A4A2F-80B4-4119-877E-97295BF3B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1</a:t>
            </a:r>
            <a:r>
              <a:rPr lang="zh-TW" altLang="en-US" dirty="0"/>
              <a:t>主耶和華的靈在我身上；</a:t>
            </a:r>
          </a:p>
          <a:p>
            <a:pPr marL="0" indent="0">
              <a:buNone/>
            </a:pPr>
            <a:r>
              <a:rPr lang="zh-TW" altLang="en-US" dirty="0"/>
              <a:t>因為耶和華用膏膏我，</a:t>
            </a:r>
          </a:p>
          <a:p>
            <a:pPr marL="746125" indent="-746125">
              <a:buNone/>
            </a:pPr>
            <a:r>
              <a:rPr lang="zh-TW" altLang="en-US" dirty="0"/>
              <a:t>叫我傳好信息給謙卑的人，</a:t>
            </a:r>
            <a:endParaRPr lang="en-US" altLang="zh-TW" dirty="0"/>
          </a:p>
          <a:p>
            <a:pPr marL="746125" indent="-746125">
              <a:buNone/>
            </a:pPr>
            <a:r>
              <a:rPr lang="zh-TW" altLang="en-US" dirty="0"/>
              <a:t>（或譯“傳福音給貧窮的人”）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差遣我醫好傷心的人，</a:t>
            </a:r>
          </a:p>
          <a:p>
            <a:pPr marL="0" indent="0">
              <a:buNone/>
            </a:pPr>
            <a:r>
              <a:rPr lang="zh-TW" altLang="en-US" dirty="0"/>
              <a:t>報告被擄的得釋放，</a:t>
            </a:r>
          </a:p>
          <a:p>
            <a:pPr marL="0" indent="0">
              <a:buNone/>
            </a:pPr>
            <a:r>
              <a:rPr lang="zh-TW" altLang="en-US" dirty="0"/>
              <a:t>被囚的出監牢；</a:t>
            </a:r>
          </a:p>
          <a:p>
            <a:pPr marL="0" indent="0">
              <a:buNone/>
            </a:pPr>
            <a:r>
              <a:rPr lang="en-US" altLang="zh-TW" dirty="0"/>
              <a:t>2</a:t>
            </a:r>
            <a:r>
              <a:rPr lang="zh-TW" altLang="en-US" dirty="0"/>
              <a:t>報告耶和華的恩年</a:t>
            </a:r>
            <a:r>
              <a:rPr lang="en-US" altLang="zh-CN" dirty="0">
                <a:latin typeface="MingLiU" panose="02020509000000000000" pitchFamily="49" charset="-120"/>
                <a:ea typeface="MingLiU" panose="02020509000000000000" pitchFamily="49" charset="-120"/>
              </a:rPr>
              <a:t>……</a:t>
            </a:r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pic>
        <p:nvPicPr>
          <p:cNvPr id="9218" name="Picture 2" descr="Image result for the year of lords favor">
            <a:extLst>
              <a:ext uri="{FF2B5EF4-FFF2-40B4-BE49-F238E27FC236}">
                <a16:creationId xmlns:a16="http://schemas.microsoft.com/office/drawing/2014/main" id="{F39377C3-6373-40D0-9027-648D650B1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1"/>
          <a:stretch/>
        </p:blipFill>
        <p:spPr bwMode="auto">
          <a:xfrm>
            <a:off x="5617029" y="0"/>
            <a:ext cx="3526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155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813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Microsoft YaHei</vt:lpstr>
      <vt:lpstr>MingLiU</vt:lpstr>
      <vt:lpstr>Arial</vt:lpstr>
      <vt:lpstr>Calibri</vt:lpstr>
      <vt:lpstr>Calibri Light</vt:lpstr>
      <vt:lpstr>Wingdings</vt:lpstr>
      <vt:lpstr>Office Theme</vt:lpstr>
      <vt:lpstr>PowerPoint Presentation</vt:lpstr>
      <vt:lpstr>新年立志 new year’s resolution</vt:lpstr>
      <vt:lpstr>禧　年</vt:lpstr>
      <vt:lpstr>禧年</vt:lpstr>
      <vt:lpstr>安息年 &amp; 禧年（現代版）</vt:lpstr>
      <vt:lpstr>利未記 25:8-12（和合本修訂版）</vt:lpstr>
      <vt:lpstr>利未記 25:13-17（和合本修訂版）</vt:lpstr>
      <vt:lpstr>禧年</vt:lpstr>
      <vt:lpstr>以賽亞書 61:1-2</vt:lpstr>
      <vt:lpstr>禧年</vt:lpstr>
      <vt:lpstr>路加福音 4:16-20</vt:lpstr>
      <vt:lpstr>新年立志 &amp; 禧年</vt:lpstr>
      <vt:lpstr>瘋狂的愛 Crazy Love</vt:lpstr>
      <vt:lpstr>不冷不熱</vt:lpstr>
      <vt:lpstr>不冷不熱</vt:lpstr>
      <vt:lpstr>你和我的禧年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Yu</dc:creator>
  <cp:lastModifiedBy>Jim Yu</cp:lastModifiedBy>
  <cp:revision>22</cp:revision>
  <dcterms:created xsi:type="dcterms:W3CDTF">2019-12-27T05:46:30Z</dcterms:created>
  <dcterms:modified xsi:type="dcterms:W3CDTF">2019-12-29T16:42:51Z</dcterms:modified>
</cp:coreProperties>
</file>